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524" r:id="rId3"/>
    <p:sldId id="695" r:id="rId4"/>
    <p:sldId id="714" r:id="rId5"/>
    <p:sldId id="715" r:id="rId6"/>
    <p:sldId id="716" r:id="rId7"/>
    <p:sldId id="305" r:id="rId8"/>
    <p:sldId id="706" r:id="rId9"/>
    <p:sldId id="707" r:id="rId10"/>
    <p:sldId id="718" r:id="rId11"/>
    <p:sldId id="708" r:id="rId12"/>
    <p:sldId id="709" r:id="rId13"/>
    <p:sldId id="710" r:id="rId14"/>
    <p:sldId id="717" r:id="rId15"/>
    <p:sldId id="720" r:id="rId16"/>
  </p:sldIdLst>
  <p:sldSz cx="9144000" cy="6858000" type="screen4x3"/>
  <p:notesSz cx="6797675" cy="9926638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6600"/>
    <a:srgbClr val="CCCCFF"/>
    <a:srgbClr val="66CCFF"/>
    <a:srgbClr val="FFCCFF"/>
    <a:srgbClr val="CCFFCC"/>
    <a:srgbClr val="993300"/>
    <a:srgbClr val="996600"/>
    <a:srgbClr val="00FF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18" autoAdjust="0"/>
    <p:restoredTop sz="99327" autoAdjust="0"/>
  </p:normalViewPr>
  <p:slideViewPr>
    <p:cSldViewPr>
      <p:cViewPr varScale="1">
        <p:scale>
          <a:sx n="111" d="100"/>
          <a:sy n="111" d="100"/>
        </p:scale>
        <p:origin x="17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20" y="-78"/>
      </p:cViewPr>
      <p:guideLst>
        <p:guide orient="horz" pos="3127"/>
        <p:guide pos="2142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0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0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1C4D9A-1FB7-4693-A220-AEE70A3D752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430202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00" y="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 alt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4877"/>
            <a:ext cx="4985393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it-IT" alt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00" y="9429750"/>
            <a:ext cx="2946576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1" tIns="45715" rIns="91431" bIns="45715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08DD784-EF36-47CE-8E7B-85303F6209D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55603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26C6D-54D0-4C05-BB83-6C3F60178F11}" type="slidenum">
              <a:rPr lang="it-IT" altLang="en-US"/>
              <a:pPr/>
              <a:t>1</a:t>
            </a:fld>
            <a:endParaRPr lang="it-IT" altLang="en-US"/>
          </a:p>
        </p:txBody>
      </p:sp>
      <p:sp>
        <p:nvSpPr>
          <p:cNvPr id="74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353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548C8-9AE2-49A4-8A4E-1F2EEF22C13D}" type="slidenum">
              <a:rPr lang="it-IT" altLang="en-US"/>
              <a:pPr/>
              <a:t>10</a:t>
            </a:fld>
            <a:endParaRPr lang="it-IT" alt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10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548C8-9AE2-49A4-8A4E-1F2EEF22C13D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501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548C8-9AE2-49A4-8A4E-1F2EEF22C13D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042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8D0DD-DA74-4541-A982-9BB51CAD89AF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50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8D0DD-DA74-4541-A982-9BB51CAD89AF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348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8D0DD-DA74-4541-A982-9BB51CAD89AF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77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8D0DD-DA74-4541-A982-9BB51CAD89AF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5184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8D0DD-DA74-4541-A982-9BB51CAD89AF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85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5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2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5BACE-65CF-4F60-A6F3-396A02DB409E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928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5BACE-65CF-4F60-A6F3-396A02DB409E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1092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8342D-7707-4A0C-B128-DE008D199B97}" type="slidenum">
              <a:rPr lang="it-IT" altLang="en-US"/>
              <a:pPr/>
              <a:t>8</a:t>
            </a:fld>
            <a:endParaRPr lang="it-IT" altLang="en-US"/>
          </a:p>
        </p:txBody>
      </p:sp>
      <p:sp>
        <p:nvSpPr>
          <p:cNvPr id="75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889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7548C8-9AE2-49A4-8A4E-1F2EEF22C13D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74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19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8FCD9-CD72-44B1-A50B-29E1535BB24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4111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80ABE-78EB-4E90-A0C3-9F9BCB9DD8D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52897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6A4C4-CAA2-4417-A772-9B2EF78AF14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06212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93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793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310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215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67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749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668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69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CFE5F-4DE5-4500-B953-96CD920709F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51597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113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9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60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D1450-27B4-43EC-8CCF-1E26BF1C8A12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83748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EC879-C2C4-4A2A-AF3A-64F2C3991255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72656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ACE00-052F-4364-9385-EA91F4E16DA4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68099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0873-47D5-448B-9CA4-F423EC111CB8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69162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D80A53-2F15-429C-BC4D-DEFAFDD5AE3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60572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47AF66-B81D-4284-ABA1-A7C8915E2D2F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7105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AA60FF-AB19-4B06-8353-6A57FF8927B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9655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smtClean="0"/>
              <a:t>Fare clic per modificare gli stili del testo dello schema</a:t>
            </a:r>
          </a:p>
          <a:p>
            <a:pPr lvl="1"/>
            <a:r>
              <a:rPr lang="it-IT" altLang="en-US" smtClean="0"/>
              <a:t>Secondo livello</a:t>
            </a:r>
          </a:p>
          <a:p>
            <a:pPr lvl="2"/>
            <a:r>
              <a:rPr lang="it-IT" altLang="en-US" smtClean="0"/>
              <a:t>Terzo livello</a:t>
            </a:r>
          </a:p>
          <a:p>
            <a:pPr lvl="3"/>
            <a:r>
              <a:rPr lang="it-IT" altLang="en-US" smtClean="0"/>
              <a:t>Quarto livello</a:t>
            </a:r>
          </a:p>
          <a:p>
            <a:pPr lvl="4"/>
            <a:r>
              <a:rPr lang="it-IT" altLang="en-US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05800" y="6477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hlink"/>
                </a:solidFill>
                <a:latin typeface="Chinacat" pitchFamily="2" charset="0"/>
              </a:defRPr>
            </a:lvl1pPr>
          </a:lstStyle>
          <a:p>
            <a:fld id="{BF18C1D8-9DF2-4518-959E-97B7B8BDA932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A2F747-E07A-3F43-B11E-9850F8F9C2B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9/30/2019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199CB-7F5E-904E-800D-9BC5D367B7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514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eg"/><Relationship Id="rId9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h.ulbricht@soton.ac.uk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475" name="Rectangle 3 1"/>
          <p:cNvSpPr>
            <a:spLocks noChangeArrowheads="1"/>
          </p:cNvSpPr>
          <p:nvPr/>
        </p:nvSpPr>
        <p:spPr bwMode="auto">
          <a:xfrm>
            <a:off x="1761160" y="3179440"/>
            <a:ext cx="3241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en-US" sz="2800" dirty="0" smtClean="0">
                <a:solidFill>
                  <a:srgbClr val="FFCC66"/>
                </a:solidFill>
                <a:latin typeface="Tahoma" pitchFamily="34" charset="0"/>
              </a:rPr>
              <a:t>PHYS2006</a:t>
            </a:r>
            <a:endParaRPr lang="it-IT" altLang="en-US" sz="2800" dirty="0">
              <a:solidFill>
                <a:srgbClr val="FFCC66"/>
              </a:solidFill>
              <a:latin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60648"/>
            <a:ext cx="1761942" cy="701969"/>
          </a:xfrm>
          <a:prstGeom prst="rect">
            <a:avLst/>
          </a:prstGeom>
        </p:spPr>
      </p:pic>
      <p:sp>
        <p:nvSpPr>
          <p:cNvPr id="10" name="Rectangle 3 2"/>
          <p:cNvSpPr>
            <a:spLocks noChangeArrowheads="1"/>
          </p:cNvSpPr>
          <p:nvPr/>
        </p:nvSpPr>
        <p:spPr bwMode="auto">
          <a:xfrm>
            <a:off x="1761159" y="3755504"/>
            <a:ext cx="3241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it-IT" altLang="en-US" sz="2800" dirty="0">
                <a:solidFill>
                  <a:schemeClr val="hlink"/>
                </a:solidFill>
                <a:latin typeface="Tahoma" pitchFamily="34" charset="0"/>
              </a:rPr>
              <a:t>Tim Freegarde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" t="639" r="1163" b="3603"/>
          <a:stretch/>
        </p:blipFill>
        <p:spPr>
          <a:xfrm>
            <a:off x="6264188" y="2122827"/>
            <a:ext cx="2152638" cy="2644001"/>
          </a:xfrm>
          <a:prstGeom prst="rect">
            <a:avLst/>
          </a:prstGeom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20824" y="2567161"/>
            <a:ext cx="5743364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altLang="en-US" kern="0" dirty="0" err="1" smtClean="0">
                <a:solidFill>
                  <a:srgbClr val="FFCC66"/>
                </a:solidFill>
                <a:latin typeface="Tahoma" pitchFamily="34" charset="0"/>
              </a:rPr>
              <a:t>Classical</a:t>
            </a:r>
            <a:r>
              <a:rPr lang="it-IT" altLang="en-US" kern="0" dirty="0" smtClean="0">
                <a:solidFill>
                  <a:srgbClr val="FFCC66"/>
                </a:solidFill>
                <a:latin typeface="Tahoma" pitchFamily="34" charset="0"/>
              </a:rPr>
              <a:t> </a:t>
            </a:r>
            <a:r>
              <a:rPr lang="it-IT" altLang="en-US" kern="0" dirty="0" err="1" smtClean="0">
                <a:solidFill>
                  <a:srgbClr val="FFCC66"/>
                </a:solidFill>
                <a:latin typeface="Tahoma" pitchFamily="34" charset="0"/>
              </a:rPr>
              <a:t>Mechanics</a:t>
            </a:r>
            <a:endParaRPr lang="it-IT" altLang="en-US" kern="0" dirty="0">
              <a:solidFill>
                <a:srgbClr val="FFCC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28461" y="3056400"/>
            <a:ext cx="4975687" cy="2092099"/>
            <a:chOff x="928461" y="3056400"/>
            <a:chExt cx="4975687" cy="2092099"/>
          </a:xfrm>
        </p:grpSpPr>
        <p:sp>
          <p:nvSpPr>
            <p:cNvPr id="55" name="Rectangle 54"/>
            <p:cNvSpPr/>
            <p:nvPr/>
          </p:nvSpPr>
          <p:spPr bwMode="auto">
            <a:xfrm>
              <a:off x="933987" y="3969682"/>
              <a:ext cx="378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935596" y="3318010"/>
              <a:ext cx="378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2016000" y="3319854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Text Box 68"/>
            <p:cNvSpPr txBox="1">
              <a:spLocks noChangeArrowheads="1"/>
            </p:cNvSpPr>
            <p:nvPr/>
          </p:nvSpPr>
          <p:spPr bwMode="auto">
            <a:xfrm>
              <a:off x="4717205" y="3421609"/>
              <a:ext cx="1045681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6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week </a:t>
              </a:r>
              <a:r>
                <a:rPr lang="en-GB" altLang="en-US" sz="1600" i="1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n</a:t>
              </a:r>
              <a:endParaRPr lang="en-GB" altLang="en-US" sz="16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7" name="Text Box 68"/>
            <p:cNvSpPr txBox="1">
              <a:spLocks noChangeArrowheads="1"/>
            </p:cNvSpPr>
            <p:nvPr/>
          </p:nvSpPr>
          <p:spPr bwMode="auto">
            <a:xfrm>
              <a:off x="4730437" y="4069681"/>
              <a:ext cx="11737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6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week </a:t>
              </a:r>
              <a:r>
                <a:rPr lang="en-GB" altLang="en-US" sz="1600" i="1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n+1</a:t>
              </a:r>
              <a:endParaRPr lang="en-GB" altLang="en-US" sz="16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1476000" y="3056400"/>
              <a:ext cx="54000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1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MON</a:t>
              </a:r>
              <a:endParaRPr lang="en-GB" altLang="en-US" sz="11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9" name="Text Box 68"/>
            <p:cNvSpPr txBox="1">
              <a:spLocks noChangeArrowheads="1"/>
            </p:cNvSpPr>
            <p:nvPr/>
          </p:nvSpPr>
          <p:spPr bwMode="auto">
            <a:xfrm>
              <a:off x="2013987" y="3056400"/>
              <a:ext cx="54000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1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TUES</a:t>
              </a:r>
              <a:endParaRPr lang="en-GB" altLang="en-US" sz="11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0" name="Text Box 68"/>
            <p:cNvSpPr txBox="1">
              <a:spLocks noChangeArrowheads="1"/>
            </p:cNvSpPr>
            <p:nvPr/>
          </p:nvSpPr>
          <p:spPr bwMode="auto">
            <a:xfrm>
              <a:off x="936000" y="3058244"/>
              <a:ext cx="54000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1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SUN</a:t>
              </a:r>
              <a:endParaRPr lang="en-GB" altLang="en-US" sz="11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1" name="Text Box 68"/>
            <p:cNvSpPr txBox="1">
              <a:spLocks noChangeArrowheads="1"/>
            </p:cNvSpPr>
            <p:nvPr/>
          </p:nvSpPr>
          <p:spPr bwMode="auto">
            <a:xfrm>
              <a:off x="2556000" y="3058244"/>
              <a:ext cx="54000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1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WED</a:t>
              </a:r>
              <a:endParaRPr lang="en-GB" altLang="en-US" sz="11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2" name="Text Box 68"/>
            <p:cNvSpPr txBox="1">
              <a:spLocks noChangeArrowheads="1"/>
            </p:cNvSpPr>
            <p:nvPr/>
          </p:nvSpPr>
          <p:spPr bwMode="auto">
            <a:xfrm>
              <a:off x="3094391" y="3058244"/>
              <a:ext cx="54000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1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THUR</a:t>
              </a:r>
              <a:endParaRPr lang="en-GB" altLang="en-US" sz="11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3" name="Text Box 68"/>
            <p:cNvSpPr txBox="1">
              <a:spLocks noChangeArrowheads="1"/>
            </p:cNvSpPr>
            <p:nvPr/>
          </p:nvSpPr>
          <p:spPr bwMode="auto">
            <a:xfrm>
              <a:off x="3634391" y="3056400"/>
              <a:ext cx="54000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1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FRI</a:t>
              </a:r>
              <a:endParaRPr lang="en-GB" altLang="en-US" sz="11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4" name="Text Box 68"/>
            <p:cNvSpPr txBox="1">
              <a:spLocks noChangeArrowheads="1"/>
            </p:cNvSpPr>
            <p:nvPr/>
          </p:nvSpPr>
          <p:spPr bwMode="auto">
            <a:xfrm>
              <a:off x="4177205" y="3058244"/>
              <a:ext cx="540000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 algn="ctr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1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SAT</a:t>
              </a:r>
              <a:endParaRPr lang="en-GB" altLang="en-US" sz="11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556000" y="3319854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3636000" y="3319854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3634391" y="3969682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35596" y="3319854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3096000" y="3319854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177205" y="3319854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554391" y="3969682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4175596" y="3969682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933987" y="3969682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3094391" y="3969682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3635956" y="3434728"/>
              <a:ext cx="540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3629939" y="4077084"/>
              <a:ext cx="540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3635956" y="3695145"/>
              <a:ext cx="540000" cy="108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629939" y="4329112"/>
              <a:ext cx="540000" cy="108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1475587" y="3968928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75596" y="3319854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8" name="Rectangle 87"/>
            <p:cNvSpPr/>
            <p:nvPr/>
          </p:nvSpPr>
          <p:spPr bwMode="auto">
            <a:xfrm>
              <a:off x="2020843" y="4077096"/>
              <a:ext cx="540000" cy="21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015716" y="3441186"/>
              <a:ext cx="540000" cy="21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3095465" y="3969060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014391" y="3969682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3095896" y="3318010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928461" y="4608439"/>
              <a:ext cx="378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Text Box 68"/>
            <p:cNvSpPr txBox="1">
              <a:spLocks noChangeArrowheads="1"/>
            </p:cNvSpPr>
            <p:nvPr/>
          </p:nvSpPr>
          <p:spPr bwMode="auto">
            <a:xfrm>
              <a:off x="4724911" y="4708438"/>
              <a:ext cx="117371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6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week </a:t>
              </a:r>
              <a:r>
                <a:rPr lang="en-GB" altLang="en-US" sz="1600" i="1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n+2</a:t>
              </a:r>
              <a:endParaRPr lang="en-GB" altLang="en-US" sz="1600" i="1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3628865" y="4608439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2548865" y="4608439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4170070" y="4608439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928461" y="4608439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3088865" y="4608439"/>
              <a:ext cx="540000" cy="540060"/>
            </a:xfrm>
            <a:prstGeom prst="rect">
              <a:avLst/>
            </a:prstGeom>
            <a:solidFill>
              <a:srgbClr val="FFCC66"/>
            </a:solidFill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624413" y="4715841"/>
              <a:ext cx="540000" cy="108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3624413" y="4967869"/>
              <a:ext cx="540000" cy="108000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1470061" y="4607685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2015317" y="4715853"/>
              <a:ext cx="540000" cy="216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sng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089939" y="4607817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>
              <a:off x="2008865" y="4608439"/>
              <a:ext cx="540000" cy="540060"/>
            </a:xfrm>
            <a:prstGeom prst="rect">
              <a:avLst/>
            </a:prstGeom>
            <a:noFill/>
            <a:ln w="1905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/>
          <a:stretch/>
        </p:blipFill>
        <p:spPr>
          <a:xfrm>
            <a:off x="6588224" y="5194306"/>
            <a:ext cx="2555776" cy="1663694"/>
          </a:xfrm>
          <a:prstGeom prst="rect">
            <a:avLst/>
          </a:prstGeom>
        </p:spPr>
      </p:pic>
      <p:sp>
        <p:nvSpPr>
          <p:cNvPr id="7475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Classical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Mechanics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resources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47588" name="Text Box 68"/>
          <p:cNvSpPr txBox="1">
            <a:spLocks noChangeArrowheads="1"/>
          </p:cNvSpPr>
          <p:nvPr/>
        </p:nvSpPr>
        <p:spPr bwMode="auto">
          <a:xfrm>
            <a:off x="646113" y="2492896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exercises and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classes: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89" name="Text Box 69"/>
          <p:cNvSpPr txBox="1">
            <a:spLocks noChangeArrowheads="1"/>
          </p:cNvSpPr>
          <p:nvPr/>
        </p:nvSpPr>
        <p:spPr bwMode="auto">
          <a:xfrm>
            <a:off x="646113" y="1797050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lectures, hand-outs and your own lecture notes</a:t>
            </a:r>
          </a:p>
        </p:txBody>
      </p:sp>
      <p:sp>
        <p:nvSpPr>
          <p:cNvPr id="747590" name="Text Box 70"/>
          <p:cNvSpPr txBox="1">
            <a:spLocks noChangeArrowheads="1"/>
          </p:cNvSpPr>
          <p:nvPr/>
        </p:nvSpPr>
        <p:spPr bwMode="auto">
          <a:xfrm>
            <a:off x="646113" y="2155825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textbooks - some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suggestions in following slide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92" name="Text Box 72"/>
          <p:cNvSpPr txBox="1">
            <a:spLocks noChangeArrowheads="1"/>
          </p:cNvSpPr>
          <p:nvPr/>
        </p:nvSpPr>
        <p:spPr bwMode="auto">
          <a:xfrm>
            <a:off x="503238" y="1341438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</a:pP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You should expect to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make use of: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606" name="Text Box 86"/>
          <p:cNvSpPr txBox="1">
            <a:spLocks noChangeArrowheads="1"/>
          </p:cNvSpPr>
          <p:nvPr/>
        </p:nvSpPr>
        <p:spPr bwMode="auto">
          <a:xfrm>
            <a:off x="647700" y="5368255"/>
            <a:ext cx="738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for handouts, links and other material, see </a:t>
            </a:r>
            <a:r>
              <a:rPr lang="en-GB" altLang="en-US" sz="1600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http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://phyweb.phys.soton.ac.uk/quantum/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phys2006.htm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23517" y="3549499"/>
            <a:ext cx="1352013" cy="440149"/>
            <a:chOff x="933987" y="3175127"/>
            <a:chExt cx="1352013" cy="440149"/>
          </a:xfrm>
        </p:grpSpPr>
        <p:sp>
          <p:nvSpPr>
            <p:cNvPr id="14" name="Oval 13"/>
            <p:cNvSpPr/>
            <p:nvPr/>
          </p:nvSpPr>
          <p:spPr bwMode="auto">
            <a:xfrm>
              <a:off x="933987" y="3175127"/>
              <a:ext cx="1352013" cy="440149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3239688"/>
              <a:ext cx="12923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EXERCISE SHEET</a:t>
              </a:r>
            </a:p>
            <a:p>
              <a:pPr>
                <a:lnSpc>
                  <a:spcPct val="90000"/>
                </a:lnSpc>
              </a:pPr>
              <a:r>
                <a:rPr lang="en-GB" sz="1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 WEBSITE</a:t>
              </a:r>
              <a:endPara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373137" y="4808225"/>
            <a:ext cx="720442" cy="266240"/>
            <a:chOff x="3838149" y="4265354"/>
            <a:chExt cx="720442" cy="266240"/>
          </a:xfrm>
        </p:grpSpPr>
        <p:sp>
          <p:nvSpPr>
            <p:cNvPr id="84" name="Oval 83"/>
            <p:cNvSpPr/>
            <p:nvPr/>
          </p:nvSpPr>
          <p:spPr bwMode="auto">
            <a:xfrm>
              <a:off x="3838149" y="4265354"/>
              <a:ext cx="712053" cy="266240"/>
            </a:xfrm>
            <a:prstGeom prst="ellipse">
              <a:avLst/>
            </a:prstGeom>
            <a:solidFill>
              <a:srgbClr val="FFFF00"/>
            </a:solidFill>
            <a:ln w="1905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3846537" y="4292372"/>
              <a:ext cx="71205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GB" sz="10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HAND IN</a:t>
              </a:r>
              <a:endParaRPr lang="en-GB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 bwMode="auto">
          <a:xfrm>
            <a:off x="1059597" y="3773309"/>
            <a:ext cx="3585868" cy="1158543"/>
          </a:xfrm>
          <a:custGeom>
            <a:avLst/>
            <a:gdLst>
              <a:gd name="connsiteX0" fmla="*/ 781490 w 2446814"/>
              <a:gd name="connsiteY0" fmla="*/ 0 h 889233"/>
              <a:gd name="connsiteX1" fmla="*/ 2434122 w 2446814"/>
              <a:gd name="connsiteY1" fmla="*/ 142613 h 889233"/>
              <a:gd name="connsiteX2" fmla="*/ 1314 w 2446814"/>
              <a:gd name="connsiteY2" fmla="*/ 503340 h 889233"/>
              <a:gd name="connsiteX3" fmla="*/ 2165674 w 2446814"/>
              <a:gd name="connsiteY3" fmla="*/ 889233 h 889233"/>
              <a:gd name="connsiteX0" fmla="*/ 794522 w 3150959"/>
              <a:gd name="connsiteY0" fmla="*/ 0 h 889233"/>
              <a:gd name="connsiteX1" fmla="*/ 3143440 w 3150959"/>
              <a:gd name="connsiteY1" fmla="*/ 125835 h 889233"/>
              <a:gd name="connsiteX2" fmla="*/ 14346 w 3150959"/>
              <a:gd name="connsiteY2" fmla="*/ 503340 h 889233"/>
              <a:gd name="connsiteX3" fmla="*/ 2178706 w 3150959"/>
              <a:gd name="connsiteY3" fmla="*/ 889233 h 889233"/>
              <a:gd name="connsiteX0" fmla="*/ 1294005 w 3661644"/>
              <a:gd name="connsiteY0" fmla="*/ 0 h 889233"/>
              <a:gd name="connsiteX1" fmla="*/ 3642923 w 3661644"/>
              <a:gd name="connsiteY1" fmla="*/ 125835 h 889233"/>
              <a:gd name="connsiteX2" fmla="*/ 10490 w 3661644"/>
              <a:gd name="connsiteY2" fmla="*/ 704676 h 889233"/>
              <a:gd name="connsiteX3" fmla="*/ 2678189 w 3661644"/>
              <a:gd name="connsiteY3" fmla="*/ 889233 h 889233"/>
              <a:gd name="connsiteX0" fmla="*/ 1294005 w 3661644"/>
              <a:gd name="connsiteY0" fmla="*/ 0 h 889233"/>
              <a:gd name="connsiteX1" fmla="*/ 3642923 w 3661644"/>
              <a:gd name="connsiteY1" fmla="*/ 125835 h 889233"/>
              <a:gd name="connsiteX2" fmla="*/ 10490 w 3661644"/>
              <a:gd name="connsiteY2" fmla="*/ 620786 h 889233"/>
              <a:gd name="connsiteX3" fmla="*/ 2678189 w 3661644"/>
              <a:gd name="connsiteY3" fmla="*/ 889233 h 889233"/>
              <a:gd name="connsiteX0" fmla="*/ 1283516 w 3651155"/>
              <a:gd name="connsiteY0" fmla="*/ 0 h 889233"/>
              <a:gd name="connsiteX1" fmla="*/ 3632434 w 3651155"/>
              <a:gd name="connsiteY1" fmla="*/ 125835 h 889233"/>
              <a:gd name="connsiteX2" fmla="*/ 1 w 3651155"/>
              <a:gd name="connsiteY2" fmla="*/ 620786 h 889233"/>
              <a:gd name="connsiteX3" fmla="*/ 2667700 w 3651155"/>
              <a:gd name="connsiteY3" fmla="*/ 889233 h 889233"/>
              <a:gd name="connsiteX0" fmla="*/ 1283516 w 3632437"/>
              <a:gd name="connsiteY0" fmla="*/ 8914 h 898147"/>
              <a:gd name="connsiteX1" fmla="*/ 3632434 w 3632437"/>
              <a:gd name="connsiteY1" fmla="*/ 134749 h 898147"/>
              <a:gd name="connsiteX2" fmla="*/ 1 w 3632437"/>
              <a:gd name="connsiteY2" fmla="*/ 629700 h 898147"/>
              <a:gd name="connsiteX3" fmla="*/ 2667700 w 3632437"/>
              <a:gd name="connsiteY3" fmla="*/ 898147 h 898147"/>
              <a:gd name="connsiteX0" fmla="*/ 1283516 w 3632466"/>
              <a:gd name="connsiteY0" fmla="*/ 0 h 889233"/>
              <a:gd name="connsiteX1" fmla="*/ 3632434 w 3632466"/>
              <a:gd name="connsiteY1" fmla="*/ 125835 h 889233"/>
              <a:gd name="connsiteX2" fmla="*/ 1 w 3632466"/>
              <a:gd name="connsiteY2" fmla="*/ 620786 h 889233"/>
              <a:gd name="connsiteX3" fmla="*/ 2667700 w 3632466"/>
              <a:gd name="connsiteY3" fmla="*/ 889233 h 889233"/>
              <a:gd name="connsiteX0" fmla="*/ 1283516 w 3632466"/>
              <a:gd name="connsiteY0" fmla="*/ 0 h 889233"/>
              <a:gd name="connsiteX1" fmla="*/ 3632434 w 3632466"/>
              <a:gd name="connsiteY1" fmla="*/ 125835 h 889233"/>
              <a:gd name="connsiteX2" fmla="*/ 1 w 3632466"/>
              <a:gd name="connsiteY2" fmla="*/ 620786 h 889233"/>
              <a:gd name="connsiteX3" fmla="*/ 2667700 w 3632466"/>
              <a:gd name="connsiteY3" fmla="*/ 889233 h 889233"/>
              <a:gd name="connsiteX0" fmla="*/ 1283516 w 3632466"/>
              <a:gd name="connsiteY0" fmla="*/ 0 h 889233"/>
              <a:gd name="connsiteX1" fmla="*/ 3632434 w 3632466"/>
              <a:gd name="connsiteY1" fmla="*/ 125835 h 889233"/>
              <a:gd name="connsiteX2" fmla="*/ 1 w 3632466"/>
              <a:gd name="connsiteY2" fmla="*/ 620786 h 889233"/>
              <a:gd name="connsiteX3" fmla="*/ 2667700 w 3632466"/>
              <a:gd name="connsiteY3" fmla="*/ 889233 h 889233"/>
              <a:gd name="connsiteX0" fmla="*/ 1283516 w 3632466"/>
              <a:gd name="connsiteY0" fmla="*/ 0 h 889233"/>
              <a:gd name="connsiteX1" fmla="*/ 3632434 w 3632466"/>
              <a:gd name="connsiteY1" fmla="*/ 125835 h 889233"/>
              <a:gd name="connsiteX2" fmla="*/ 1 w 3632466"/>
              <a:gd name="connsiteY2" fmla="*/ 620786 h 889233"/>
              <a:gd name="connsiteX3" fmla="*/ 2667700 w 3632466"/>
              <a:gd name="connsiteY3" fmla="*/ 889233 h 889233"/>
              <a:gd name="connsiteX0" fmla="*/ 1283516 w 3651155"/>
              <a:gd name="connsiteY0" fmla="*/ 0 h 889233"/>
              <a:gd name="connsiteX1" fmla="*/ 3632434 w 3651155"/>
              <a:gd name="connsiteY1" fmla="*/ 125835 h 889233"/>
              <a:gd name="connsiteX2" fmla="*/ 1 w 3651155"/>
              <a:gd name="connsiteY2" fmla="*/ 671120 h 889233"/>
              <a:gd name="connsiteX3" fmla="*/ 2667700 w 3651155"/>
              <a:gd name="connsiteY3" fmla="*/ 889233 h 889233"/>
              <a:gd name="connsiteX0" fmla="*/ 1675113 w 4042752"/>
              <a:gd name="connsiteY0" fmla="*/ 0 h 1217845"/>
              <a:gd name="connsiteX1" fmla="*/ 4024031 w 4042752"/>
              <a:gd name="connsiteY1" fmla="*/ 125835 h 1217845"/>
              <a:gd name="connsiteX2" fmla="*/ 391598 w 4042752"/>
              <a:gd name="connsiteY2" fmla="*/ 671120 h 1217845"/>
              <a:gd name="connsiteX3" fmla="*/ 535172 w 4042752"/>
              <a:gd name="connsiteY3" fmla="*/ 1217845 h 1217845"/>
              <a:gd name="connsiteX0" fmla="*/ 1351411 w 3719050"/>
              <a:gd name="connsiteY0" fmla="*/ 0 h 1217845"/>
              <a:gd name="connsiteX1" fmla="*/ 3700329 w 3719050"/>
              <a:gd name="connsiteY1" fmla="*/ 125835 h 1217845"/>
              <a:gd name="connsiteX2" fmla="*/ 67896 w 3719050"/>
              <a:gd name="connsiteY2" fmla="*/ 671120 h 1217845"/>
              <a:gd name="connsiteX3" fmla="*/ 3704654 w 3719050"/>
              <a:gd name="connsiteY3" fmla="*/ 739929 h 1217845"/>
              <a:gd name="connsiteX4" fmla="*/ 211470 w 3719050"/>
              <a:gd name="connsiteY4" fmla="*/ 1217845 h 1217845"/>
              <a:gd name="connsiteX0" fmla="*/ 1521550 w 3889189"/>
              <a:gd name="connsiteY0" fmla="*/ 0 h 1217845"/>
              <a:gd name="connsiteX1" fmla="*/ 3870468 w 3889189"/>
              <a:gd name="connsiteY1" fmla="*/ 125835 h 1217845"/>
              <a:gd name="connsiteX2" fmla="*/ 238035 w 3889189"/>
              <a:gd name="connsiteY2" fmla="*/ 671120 h 1217845"/>
              <a:gd name="connsiteX3" fmla="*/ 3874793 w 3889189"/>
              <a:gd name="connsiteY3" fmla="*/ 739929 h 1217845"/>
              <a:gd name="connsiteX4" fmla="*/ 198143 w 3889189"/>
              <a:gd name="connsiteY4" fmla="*/ 1025679 h 1217845"/>
              <a:gd name="connsiteX5" fmla="*/ 381609 w 3889189"/>
              <a:gd name="connsiteY5" fmla="*/ 1217845 h 1217845"/>
              <a:gd name="connsiteX0" fmla="*/ 1551379 w 3919018"/>
              <a:gd name="connsiteY0" fmla="*/ 0 h 1270233"/>
              <a:gd name="connsiteX1" fmla="*/ 3900297 w 3919018"/>
              <a:gd name="connsiteY1" fmla="*/ 125835 h 1270233"/>
              <a:gd name="connsiteX2" fmla="*/ 267864 w 3919018"/>
              <a:gd name="connsiteY2" fmla="*/ 671120 h 1270233"/>
              <a:gd name="connsiteX3" fmla="*/ 3904622 w 3919018"/>
              <a:gd name="connsiteY3" fmla="*/ 739929 h 1270233"/>
              <a:gd name="connsiteX4" fmla="*/ 227972 w 3919018"/>
              <a:gd name="connsiteY4" fmla="*/ 1025679 h 1270233"/>
              <a:gd name="connsiteX5" fmla="*/ 244750 w 3919018"/>
              <a:gd name="connsiteY5" fmla="*/ 1270233 h 1270233"/>
              <a:gd name="connsiteX0" fmla="*/ 1551379 w 3918398"/>
              <a:gd name="connsiteY0" fmla="*/ 0 h 1270233"/>
              <a:gd name="connsiteX1" fmla="*/ 3900297 w 3918398"/>
              <a:gd name="connsiteY1" fmla="*/ 125835 h 1270233"/>
              <a:gd name="connsiteX2" fmla="*/ 291676 w 3918398"/>
              <a:gd name="connsiteY2" fmla="*/ 590158 h 1270233"/>
              <a:gd name="connsiteX3" fmla="*/ 3904622 w 3918398"/>
              <a:gd name="connsiteY3" fmla="*/ 739929 h 1270233"/>
              <a:gd name="connsiteX4" fmla="*/ 227972 w 3918398"/>
              <a:gd name="connsiteY4" fmla="*/ 1025679 h 1270233"/>
              <a:gd name="connsiteX5" fmla="*/ 244750 w 3918398"/>
              <a:gd name="connsiteY5" fmla="*/ 1270233 h 1270233"/>
              <a:gd name="connsiteX0" fmla="*/ 1551379 w 3918398"/>
              <a:gd name="connsiteY0" fmla="*/ 0 h 1270233"/>
              <a:gd name="connsiteX1" fmla="*/ 3900297 w 3918398"/>
              <a:gd name="connsiteY1" fmla="*/ 125835 h 1270233"/>
              <a:gd name="connsiteX2" fmla="*/ 291676 w 3918398"/>
              <a:gd name="connsiteY2" fmla="*/ 590158 h 1270233"/>
              <a:gd name="connsiteX3" fmla="*/ 3904622 w 3918398"/>
              <a:gd name="connsiteY3" fmla="*/ 739929 h 1270233"/>
              <a:gd name="connsiteX4" fmla="*/ 227972 w 3918398"/>
              <a:gd name="connsiteY4" fmla="*/ 1025679 h 1270233"/>
              <a:gd name="connsiteX5" fmla="*/ 244750 w 3918398"/>
              <a:gd name="connsiteY5" fmla="*/ 1270233 h 1270233"/>
              <a:gd name="connsiteX0" fmla="*/ 1551379 w 3918398"/>
              <a:gd name="connsiteY0" fmla="*/ 0 h 1270233"/>
              <a:gd name="connsiteX1" fmla="*/ 3900297 w 3918398"/>
              <a:gd name="connsiteY1" fmla="*/ 125835 h 1270233"/>
              <a:gd name="connsiteX2" fmla="*/ 291676 w 3918398"/>
              <a:gd name="connsiteY2" fmla="*/ 590158 h 1270233"/>
              <a:gd name="connsiteX3" fmla="*/ 3904622 w 3918398"/>
              <a:gd name="connsiteY3" fmla="*/ 739929 h 1270233"/>
              <a:gd name="connsiteX4" fmla="*/ 227972 w 3918398"/>
              <a:gd name="connsiteY4" fmla="*/ 1025679 h 1270233"/>
              <a:gd name="connsiteX5" fmla="*/ 244750 w 3918398"/>
              <a:gd name="connsiteY5" fmla="*/ 1270233 h 1270233"/>
              <a:gd name="connsiteX0" fmla="*/ 1551379 w 3943449"/>
              <a:gd name="connsiteY0" fmla="*/ 0 h 1270233"/>
              <a:gd name="connsiteX1" fmla="*/ 3900297 w 3943449"/>
              <a:gd name="connsiteY1" fmla="*/ 125835 h 1270233"/>
              <a:gd name="connsiteX2" fmla="*/ 291676 w 3943449"/>
              <a:gd name="connsiteY2" fmla="*/ 590158 h 1270233"/>
              <a:gd name="connsiteX3" fmla="*/ 3937959 w 3943449"/>
              <a:gd name="connsiteY3" fmla="*/ 625629 h 1270233"/>
              <a:gd name="connsiteX4" fmla="*/ 227972 w 3943449"/>
              <a:gd name="connsiteY4" fmla="*/ 1025679 h 1270233"/>
              <a:gd name="connsiteX5" fmla="*/ 244750 w 3943449"/>
              <a:gd name="connsiteY5" fmla="*/ 1270233 h 1270233"/>
              <a:gd name="connsiteX0" fmla="*/ 1551379 w 3938731"/>
              <a:gd name="connsiteY0" fmla="*/ 0 h 1270233"/>
              <a:gd name="connsiteX1" fmla="*/ 3900297 w 3938731"/>
              <a:gd name="connsiteY1" fmla="*/ 125835 h 1270233"/>
              <a:gd name="connsiteX2" fmla="*/ 291676 w 3938731"/>
              <a:gd name="connsiteY2" fmla="*/ 590158 h 1270233"/>
              <a:gd name="connsiteX3" fmla="*/ 3937959 w 3938731"/>
              <a:gd name="connsiteY3" fmla="*/ 625629 h 1270233"/>
              <a:gd name="connsiteX4" fmla="*/ 227972 w 3938731"/>
              <a:gd name="connsiteY4" fmla="*/ 1025679 h 1270233"/>
              <a:gd name="connsiteX5" fmla="*/ 244750 w 3938731"/>
              <a:gd name="connsiteY5" fmla="*/ 1270233 h 1270233"/>
              <a:gd name="connsiteX0" fmla="*/ 1551379 w 3938731"/>
              <a:gd name="connsiteY0" fmla="*/ 0 h 1270233"/>
              <a:gd name="connsiteX1" fmla="*/ 3900297 w 3938731"/>
              <a:gd name="connsiteY1" fmla="*/ 125835 h 1270233"/>
              <a:gd name="connsiteX2" fmla="*/ 291676 w 3938731"/>
              <a:gd name="connsiteY2" fmla="*/ 590158 h 1270233"/>
              <a:gd name="connsiteX3" fmla="*/ 3937959 w 3938731"/>
              <a:gd name="connsiteY3" fmla="*/ 625629 h 1270233"/>
              <a:gd name="connsiteX4" fmla="*/ 227972 w 3938731"/>
              <a:gd name="connsiteY4" fmla="*/ 1025679 h 1270233"/>
              <a:gd name="connsiteX5" fmla="*/ 244750 w 3938731"/>
              <a:gd name="connsiteY5" fmla="*/ 1270233 h 1270233"/>
              <a:gd name="connsiteX0" fmla="*/ 1534146 w 3921498"/>
              <a:gd name="connsiteY0" fmla="*/ 0 h 1241658"/>
              <a:gd name="connsiteX1" fmla="*/ 3883064 w 3921498"/>
              <a:gd name="connsiteY1" fmla="*/ 125835 h 1241658"/>
              <a:gd name="connsiteX2" fmla="*/ 274443 w 3921498"/>
              <a:gd name="connsiteY2" fmla="*/ 590158 h 1241658"/>
              <a:gd name="connsiteX3" fmla="*/ 3920726 w 3921498"/>
              <a:gd name="connsiteY3" fmla="*/ 625629 h 1241658"/>
              <a:gd name="connsiteX4" fmla="*/ 210739 w 3921498"/>
              <a:gd name="connsiteY4" fmla="*/ 1025679 h 1241658"/>
              <a:gd name="connsiteX5" fmla="*/ 318004 w 3921498"/>
              <a:gd name="connsiteY5" fmla="*/ 1241658 h 1241658"/>
              <a:gd name="connsiteX0" fmla="*/ 1534146 w 3921504"/>
              <a:gd name="connsiteY0" fmla="*/ 0 h 1241658"/>
              <a:gd name="connsiteX1" fmla="*/ 3883064 w 3921504"/>
              <a:gd name="connsiteY1" fmla="*/ 125835 h 1241658"/>
              <a:gd name="connsiteX2" fmla="*/ 274443 w 3921504"/>
              <a:gd name="connsiteY2" fmla="*/ 590158 h 1241658"/>
              <a:gd name="connsiteX3" fmla="*/ 3920726 w 3921504"/>
              <a:gd name="connsiteY3" fmla="*/ 625629 h 1241658"/>
              <a:gd name="connsiteX4" fmla="*/ 210739 w 3921504"/>
              <a:gd name="connsiteY4" fmla="*/ 1025679 h 1241658"/>
              <a:gd name="connsiteX5" fmla="*/ 318004 w 3921504"/>
              <a:gd name="connsiteY5" fmla="*/ 1241658 h 1241658"/>
              <a:gd name="connsiteX0" fmla="*/ 1417868 w 3805226"/>
              <a:gd name="connsiteY0" fmla="*/ 0 h 1241658"/>
              <a:gd name="connsiteX1" fmla="*/ 3766786 w 3805226"/>
              <a:gd name="connsiteY1" fmla="*/ 125835 h 1241658"/>
              <a:gd name="connsiteX2" fmla="*/ 158165 w 3805226"/>
              <a:gd name="connsiteY2" fmla="*/ 590158 h 1241658"/>
              <a:gd name="connsiteX3" fmla="*/ 3804448 w 3805226"/>
              <a:gd name="connsiteY3" fmla="*/ 625629 h 1241658"/>
              <a:gd name="connsiteX4" fmla="*/ 94461 w 3805226"/>
              <a:gd name="connsiteY4" fmla="*/ 1025679 h 1241658"/>
              <a:gd name="connsiteX5" fmla="*/ 201726 w 3805226"/>
              <a:gd name="connsiteY5" fmla="*/ 1241658 h 1241658"/>
              <a:gd name="connsiteX0" fmla="*/ 1417868 w 3805226"/>
              <a:gd name="connsiteY0" fmla="*/ 15835 h 1257493"/>
              <a:gd name="connsiteX1" fmla="*/ 3766786 w 3805226"/>
              <a:gd name="connsiteY1" fmla="*/ 141670 h 1257493"/>
              <a:gd name="connsiteX2" fmla="*/ 158165 w 3805226"/>
              <a:gd name="connsiteY2" fmla="*/ 605993 h 1257493"/>
              <a:gd name="connsiteX3" fmla="*/ 3804448 w 3805226"/>
              <a:gd name="connsiteY3" fmla="*/ 641464 h 1257493"/>
              <a:gd name="connsiteX4" fmla="*/ 94461 w 3805226"/>
              <a:gd name="connsiteY4" fmla="*/ 1041514 h 1257493"/>
              <a:gd name="connsiteX5" fmla="*/ 201726 w 3805226"/>
              <a:gd name="connsiteY5" fmla="*/ 1257493 h 1257493"/>
              <a:gd name="connsiteX0" fmla="*/ 1417868 w 3805226"/>
              <a:gd name="connsiteY0" fmla="*/ 15835 h 1257493"/>
              <a:gd name="connsiteX1" fmla="*/ 3766786 w 3805226"/>
              <a:gd name="connsiteY1" fmla="*/ 141670 h 1257493"/>
              <a:gd name="connsiteX2" fmla="*/ 158165 w 3805226"/>
              <a:gd name="connsiteY2" fmla="*/ 605993 h 1257493"/>
              <a:gd name="connsiteX3" fmla="*/ 3804448 w 3805226"/>
              <a:gd name="connsiteY3" fmla="*/ 641464 h 1257493"/>
              <a:gd name="connsiteX4" fmla="*/ 94461 w 3805226"/>
              <a:gd name="connsiteY4" fmla="*/ 1041514 h 1257493"/>
              <a:gd name="connsiteX5" fmla="*/ 201726 w 3805226"/>
              <a:gd name="connsiteY5" fmla="*/ 1257493 h 1257493"/>
              <a:gd name="connsiteX0" fmla="*/ 2818043 w 3930943"/>
              <a:gd name="connsiteY0" fmla="*/ 0 h 1270233"/>
              <a:gd name="connsiteX1" fmla="*/ 3766786 w 3930943"/>
              <a:gd name="connsiteY1" fmla="*/ 154410 h 1270233"/>
              <a:gd name="connsiteX2" fmla="*/ 158165 w 3930943"/>
              <a:gd name="connsiteY2" fmla="*/ 618733 h 1270233"/>
              <a:gd name="connsiteX3" fmla="*/ 3804448 w 3930943"/>
              <a:gd name="connsiteY3" fmla="*/ 654204 h 1270233"/>
              <a:gd name="connsiteX4" fmla="*/ 94461 w 3930943"/>
              <a:gd name="connsiteY4" fmla="*/ 1054254 h 1270233"/>
              <a:gd name="connsiteX5" fmla="*/ 201726 w 3930943"/>
              <a:gd name="connsiteY5" fmla="*/ 1270233 h 1270233"/>
              <a:gd name="connsiteX0" fmla="*/ 2675168 w 3900927"/>
              <a:gd name="connsiteY0" fmla="*/ 0 h 1327383"/>
              <a:gd name="connsiteX1" fmla="*/ 3766786 w 3900927"/>
              <a:gd name="connsiteY1" fmla="*/ 211560 h 1327383"/>
              <a:gd name="connsiteX2" fmla="*/ 158165 w 3900927"/>
              <a:gd name="connsiteY2" fmla="*/ 675883 h 1327383"/>
              <a:gd name="connsiteX3" fmla="*/ 3804448 w 3900927"/>
              <a:gd name="connsiteY3" fmla="*/ 711354 h 1327383"/>
              <a:gd name="connsiteX4" fmla="*/ 94461 w 3900927"/>
              <a:gd name="connsiteY4" fmla="*/ 1111404 h 1327383"/>
              <a:gd name="connsiteX5" fmla="*/ 201726 w 3900927"/>
              <a:gd name="connsiteY5" fmla="*/ 1327383 h 1327383"/>
              <a:gd name="connsiteX0" fmla="*/ 2675168 w 3900927"/>
              <a:gd name="connsiteY0" fmla="*/ 0 h 1327383"/>
              <a:gd name="connsiteX1" fmla="*/ 3766786 w 3900927"/>
              <a:gd name="connsiteY1" fmla="*/ 211560 h 1327383"/>
              <a:gd name="connsiteX2" fmla="*/ 158165 w 3900927"/>
              <a:gd name="connsiteY2" fmla="*/ 675883 h 1327383"/>
              <a:gd name="connsiteX3" fmla="*/ 3804448 w 3900927"/>
              <a:gd name="connsiteY3" fmla="*/ 711354 h 1327383"/>
              <a:gd name="connsiteX4" fmla="*/ 94461 w 3900927"/>
              <a:gd name="connsiteY4" fmla="*/ 1111404 h 1327383"/>
              <a:gd name="connsiteX5" fmla="*/ 201726 w 3900927"/>
              <a:gd name="connsiteY5" fmla="*/ 1327383 h 1327383"/>
              <a:gd name="connsiteX0" fmla="*/ 2675168 w 3826582"/>
              <a:gd name="connsiteY0" fmla="*/ 0 h 1327383"/>
              <a:gd name="connsiteX1" fmla="*/ 3681061 w 3826582"/>
              <a:gd name="connsiteY1" fmla="*/ 235373 h 1327383"/>
              <a:gd name="connsiteX2" fmla="*/ 158165 w 3826582"/>
              <a:gd name="connsiteY2" fmla="*/ 675883 h 1327383"/>
              <a:gd name="connsiteX3" fmla="*/ 3804448 w 3826582"/>
              <a:gd name="connsiteY3" fmla="*/ 711354 h 1327383"/>
              <a:gd name="connsiteX4" fmla="*/ 94461 w 3826582"/>
              <a:gd name="connsiteY4" fmla="*/ 1111404 h 1327383"/>
              <a:gd name="connsiteX5" fmla="*/ 201726 w 3826582"/>
              <a:gd name="connsiteY5" fmla="*/ 1327383 h 1327383"/>
              <a:gd name="connsiteX0" fmla="*/ 2675168 w 3805226"/>
              <a:gd name="connsiteY0" fmla="*/ 0 h 1327383"/>
              <a:gd name="connsiteX1" fmla="*/ 3595336 w 3805226"/>
              <a:gd name="connsiteY1" fmla="*/ 259186 h 1327383"/>
              <a:gd name="connsiteX2" fmla="*/ 158165 w 3805226"/>
              <a:gd name="connsiteY2" fmla="*/ 675883 h 1327383"/>
              <a:gd name="connsiteX3" fmla="*/ 3804448 w 3805226"/>
              <a:gd name="connsiteY3" fmla="*/ 711354 h 1327383"/>
              <a:gd name="connsiteX4" fmla="*/ 94461 w 3805226"/>
              <a:gd name="connsiteY4" fmla="*/ 1111404 h 1327383"/>
              <a:gd name="connsiteX5" fmla="*/ 201726 w 3805226"/>
              <a:gd name="connsiteY5" fmla="*/ 1327383 h 1327383"/>
              <a:gd name="connsiteX0" fmla="*/ 2675168 w 3805226"/>
              <a:gd name="connsiteY0" fmla="*/ 0 h 1327383"/>
              <a:gd name="connsiteX1" fmla="*/ 3595336 w 3805226"/>
              <a:gd name="connsiteY1" fmla="*/ 259186 h 1327383"/>
              <a:gd name="connsiteX2" fmla="*/ 158165 w 3805226"/>
              <a:gd name="connsiteY2" fmla="*/ 675883 h 1327383"/>
              <a:gd name="connsiteX3" fmla="*/ 3804448 w 3805226"/>
              <a:gd name="connsiteY3" fmla="*/ 711354 h 1327383"/>
              <a:gd name="connsiteX4" fmla="*/ 94461 w 3805226"/>
              <a:gd name="connsiteY4" fmla="*/ 1111404 h 1327383"/>
              <a:gd name="connsiteX5" fmla="*/ 201726 w 3805226"/>
              <a:gd name="connsiteY5" fmla="*/ 1327383 h 1327383"/>
              <a:gd name="connsiteX0" fmla="*/ 2675168 w 3805226"/>
              <a:gd name="connsiteY0" fmla="*/ 0 h 1327383"/>
              <a:gd name="connsiteX1" fmla="*/ 3595336 w 3805226"/>
              <a:gd name="connsiteY1" fmla="*/ 259186 h 1327383"/>
              <a:gd name="connsiteX2" fmla="*/ 158165 w 3805226"/>
              <a:gd name="connsiteY2" fmla="*/ 675883 h 1327383"/>
              <a:gd name="connsiteX3" fmla="*/ 3804448 w 3805226"/>
              <a:gd name="connsiteY3" fmla="*/ 711354 h 1327383"/>
              <a:gd name="connsiteX4" fmla="*/ 94461 w 3805226"/>
              <a:gd name="connsiteY4" fmla="*/ 1111404 h 1327383"/>
              <a:gd name="connsiteX5" fmla="*/ 201726 w 3805226"/>
              <a:gd name="connsiteY5" fmla="*/ 1327383 h 1327383"/>
              <a:gd name="connsiteX0" fmla="*/ 2675168 w 3805226"/>
              <a:gd name="connsiteY0" fmla="*/ 0 h 1327383"/>
              <a:gd name="connsiteX1" fmla="*/ 3595336 w 3805226"/>
              <a:gd name="connsiteY1" fmla="*/ 259186 h 1327383"/>
              <a:gd name="connsiteX2" fmla="*/ 167690 w 3805226"/>
              <a:gd name="connsiteY2" fmla="*/ 599683 h 1327383"/>
              <a:gd name="connsiteX3" fmla="*/ 3804448 w 3805226"/>
              <a:gd name="connsiteY3" fmla="*/ 711354 h 1327383"/>
              <a:gd name="connsiteX4" fmla="*/ 94461 w 3805226"/>
              <a:gd name="connsiteY4" fmla="*/ 1111404 h 1327383"/>
              <a:gd name="connsiteX5" fmla="*/ 201726 w 3805226"/>
              <a:gd name="connsiteY5" fmla="*/ 1327383 h 1327383"/>
              <a:gd name="connsiteX0" fmla="*/ 2675168 w 3790942"/>
              <a:gd name="connsiteY0" fmla="*/ 0 h 1327383"/>
              <a:gd name="connsiteX1" fmla="*/ 3595336 w 3790942"/>
              <a:gd name="connsiteY1" fmla="*/ 259186 h 1327383"/>
              <a:gd name="connsiteX2" fmla="*/ 167690 w 3790942"/>
              <a:gd name="connsiteY2" fmla="*/ 599683 h 1327383"/>
              <a:gd name="connsiteX3" fmla="*/ 3790161 w 3790942"/>
              <a:gd name="connsiteY3" fmla="*/ 754216 h 1327383"/>
              <a:gd name="connsiteX4" fmla="*/ 94461 w 3790942"/>
              <a:gd name="connsiteY4" fmla="*/ 1111404 h 1327383"/>
              <a:gd name="connsiteX5" fmla="*/ 201726 w 3790942"/>
              <a:gd name="connsiteY5" fmla="*/ 1327383 h 1327383"/>
              <a:gd name="connsiteX0" fmla="*/ 2675168 w 3790433"/>
              <a:gd name="connsiteY0" fmla="*/ 0 h 1327383"/>
              <a:gd name="connsiteX1" fmla="*/ 3595336 w 3790433"/>
              <a:gd name="connsiteY1" fmla="*/ 259186 h 1327383"/>
              <a:gd name="connsiteX2" fmla="*/ 167690 w 3790433"/>
              <a:gd name="connsiteY2" fmla="*/ 599683 h 1327383"/>
              <a:gd name="connsiteX3" fmla="*/ 3790161 w 3790433"/>
              <a:gd name="connsiteY3" fmla="*/ 754216 h 1327383"/>
              <a:gd name="connsiteX4" fmla="*/ 94461 w 3790433"/>
              <a:gd name="connsiteY4" fmla="*/ 1111404 h 1327383"/>
              <a:gd name="connsiteX5" fmla="*/ 201726 w 3790433"/>
              <a:gd name="connsiteY5" fmla="*/ 1327383 h 1327383"/>
              <a:gd name="connsiteX0" fmla="*/ 2675168 w 3790433"/>
              <a:gd name="connsiteY0" fmla="*/ 0 h 1327383"/>
              <a:gd name="connsiteX1" fmla="*/ 3595336 w 3790433"/>
              <a:gd name="connsiteY1" fmla="*/ 259186 h 1327383"/>
              <a:gd name="connsiteX2" fmla="*/ 167690 w 3790433"/>
              <a:gd name="connsiteY2" fmla="*/ 599683 h 1327383"/>
              <a:gd name="connsiteX3" fmla="*/ 3790161 w 3790433"/>
              <a:gd name="connsiteY3" fmla="*/ 754216 h 1327383"/>
              <a:gd name="connsiteX4" fmla="*/ 94461 w 3790433"/>
              <a:gd name="connsiteY4" fmla="*/ 1111404 h 1327383"/>
              <a:gd name="connsiteX5" fmla="*/ 201726 w 3790433"/>
              <a:gd name="connsiteY5" fmla="*/ 1327383 h 1327383"/>
              <a:gd name="connsiteX0" fmla="*/ 2675168 w 3794494"/>
              <a:gd name="connsiteY0" fmla="*/ 0 h 1327383"/>
              <a:gd name="connsiteX1" fmla="*/ 3595336 w 3794494"/>
              <a:gd name="connsiteY1" fmla="*/ 259186 h 1327383"/>
              <a:gd name="connsiteX2" fmla="*/ 167690 w 3794494"/>
              <a:gd name="connsiteY2" fmla="*/ 599683 h 1327383"/>
              <a:gd name="connsiteX3" fmla="*/ 3790161 w 3794494"/>
              <a:gd name="connsiteY3" fmla="*/ 754216 h 1327383"/>
              <a:gd name="connsiteX4" fmla="*/ 94461 w 3794494"/>
              <a:gd name="connsiteY4" fmla="*/ 1111404 h 1327383"/>
              <a:gd name="connsiteX5" fmla="*/ 201726 w 3794494"/>
              <a:gd name="connsiteY5" fmla="*/ 1327383 h 1327383"/>
              <a:gd name="connsiteX0" fmla="*/ 2675168 w 3810099"/>
              <a:gd name="connsiteY0" fmla="*/ 0 h 1327383"/>
              <a:gd name="connsiteX1" fmla="*/ 3595336 w 3810099"/>
              <a:gd name="connsiteY1" fmla="*/ 259186 h 1327383"/>
              <a:gd name="connsiteX2" fmla="*/ 167690 w 3810099"/>
              <a:gd name="connsiteY2" fmla="*/ 599683 h 1327383"/>
              <a:gd name="connsiteX3" fmla="*/ 3790161 w 3810099"/>
              <a:gd name="connsiteY3" fmla="*/ 754216 h 1327383"/>
              <a:gd name="connsiteX4" fmla="*/ 94461 w 3810099"/>
              <a:gd name="connsiteY4" fmla="*/ 1111404 h 1327383"/>
              <a:gd name="connsiteX5" fmla="*/ 201726 w 3810099"/>
              <a:gd name="connsiteY5" fmla="*/ 1327383 h 1327383"/>
              <a:gd name="connsiteX0" fmla="*/ 2675168 w 3814835"/>
              <a:gd name="connsiteY0" fmla="*/ 0 h 1327383"/>
              <a:gd name="connsiteX1" fmla="*/ 3595336 w 3814835"/>
              <a:gd name="connsiteY1" fmla="*/ 259186 h 1327383"/>
              <a:gd name="connsiteX2" fmla="*/ 167690 w 3814835"/>
              <a:gd name="connsiteY2" fmla="*/ 599683 h 1327383"/>
              <a:gd name="connsiteX3" fmla="*/ 3794923 w 3814835"/>
              <a:gd name="connsiteY3" fmla="*/ 811366 h 1327383"/>
              <a:gd name="connsiteX4" fmla="*/ 94461 w 3814835"/>
              <a:gd name="connsiteY4" fmla="*/ 1111404 h 1327383"/>
              <a:gd name="connsiteX5" fmla="*/ 201726 w 3814835"/>
              <a:gd name="connsiteY5" fmla="*/ 1327383 h 1327383"/>
              <a:gd name="connsiteX0" fmla="*/ 2675168 w 3814835"/>
              <a:gd name="connsiteY0" fmla="*/ 0 h 1298808"/>
              <a:gd name="connsiteX1" fmla="*/ 3595336 w 3814835"/>
              <a:gd name="connsiteY1" fmla="*/ 230611 h 1298808"/>
              <a:gd name="connsiteX2" fmla="*/ 167690 w 3814835"/>
              <a:gd name="connsiteY2" fmla="*/ 571108 h 1298808"/>
              <a:gd name="connsiteX3" fmla="*/ 3794923 w 3814835"/>
              <a:gd name="connsiteY3" fmla="*/ 782791 h 1298808"/>
              <a:gd name="connsiteX4" fmla="*/ 94461 w 3814835"/>
              <a:gd name="connsiteY4" fmla="*/ 1082829 h 1298808"/>
              <a:gd name="connsiteX5" fmla="*/ 201726 w 3814835"/>
              <a:gd name="connsiteY5" fmla="*/ 1298808 h 1298808"/>
              <a:gd name="connsiteX0" fmla="*/ 2675168 w 3814835"/>
              <a:gd name="connsiteY0" fmla="*/ 0 h 1298808"/>
              <a:gd name="connsiteX1" fmla="*/ 3595336 w 3814835"/>
              <a:gd name="connsiteY1" fmla="*/ 230611 h 1298808"/>
              <a:gd name="connsiteX2" fmla="*/ 167690 w 3814835"/>
              <a:gd name="connsiteY2" fmla="*/ 571108 h 1298808"/>
              <a:gd name="connsiteX3" fmla="*/ 3794923 w 3814835"/>
              <a:gd name="connsiteY3" fmla="*/ 782791 h 1298808"/>
              <a:gd name="connsiteX4" fmla="*/ 94461 w 3814835"/>
              <a:gd name="connsiteY4" fmla="*/ 1082829 h 1298808"/>
              <a:gd name="connsiteX5" fmla="*/ 201726 w 3814835"/>
              <a:gd name="connsiteY5" fmla="*/ 1298808 h 1298808"/>
              <a:gd name="connsiteX0" fmla="*/ 2675168 w 3820212"/>
              <a:gd name="connsiteY0" fmla="*/ 0 h 1298808"/>
              <a:gd name="connsiteX1" fmla="*/ 3595336 w 3820212"/>
              <a:gd name="connsiteY1" fmla="*/ 230611 h 1298808"/>
              <a:gd name="connsiteX2" fmla="*/ 167690 w 3820212"/>
              <a:gd name="connsiteY2" fmla="*/ 571108 h 1298808"/>
              <a:gd name="connsiteX3" fmla="*/ 3794923 w 3820212"/>
              <a:gd name="connsiteY3" fmla="*/ 782791 h 1298808"/>
              <a:gd name="connsiteX4" fmla="*/ 94461 w 3820212"/>
              <a:gd name="connsiteY4" fmla="*/ 1082829 h 1298808"/>
              <a:gd name="connsiteX5" fmla="*/ 201726 w 3820212"/>
              <a:gd name="connsiteY5" fmla="*/ 1298808 h 1298808"/>
              <a:gd name="connsiteX0" fmla="*/ 2580707 w 3725751"/>
              <a:gd name="connsiteY0" fmla="*/ 0 h 1082829"/>
              <a:gd name="connsiteX1" fmla="*/ 3500875 w 3725751"/>
              <a:gd name="connsiteY1" fmla="*/ 230611 h 1082829"/>
              <a:gd name="connsiteX2" fmla="*/ 73229 w 3725751"/>
              <a:gd name="connsiteY2" fmla="*/ 571108 h 1082829"/>
              <a:gd name="connsiteX3" fmla="*/ 3700462 w 3725751"/>
              <a:gd name="connsiteY3" fmla="*/ 782791 h 1082829"/>
              <a:gd name="connsiteX4" fmla="*/ 0 w 3725751"/>
              <a:gd name="connsiteY4" fmla="*/ 1082829 h 1082829"/>
              <a:gd name="connsiteX0" fmla="*/ 2520408 w 3640163"/>
              <a:gd name="connsiteY0" fmla="*/ 0 h 782791"/>
              <a:gd name="connsiteX1" fmla="*/ 3440576 w 3640163"/>
              <a:gd name="connsiteY1" fmla="*/ 230611 h 782791"/>
              <a:gd name="connsiteX2" fmla="*/ 12930 w 3640163"/>
              <a:gd name="connsiteY2" fmla="*/ 571108 h 782791"/>
              <a:gd name="connsiteX3" fmla="*/ 3640163 w 3640163"/>
              <a:gd name="connsiteY3" fmla="*/ 782791 h 782791"/>
              <a:gd name="connsiteX0" fmla="*/ 2513321 w 3591501"/>
              <a:gd name="connsiteY0" fmla="*/ 0 h 833591"/>
              <a:gd name="connsiteX1" fmla="*/ 3433489 w 3591501"/>
              <a:gd name="connsiteY1" fmla="*/ 230611 h 833591"/>
              <a:gd name="connsiteX2" fmla="*/ 5843 w 3591501"/>
              <a:gd name="connsiteY2" fmla="*/ 571108 h 833591"/>
              <a:gd name="connsiteX3" fmla="*/ 2600142 w 3591501"/>
              <a:gd name="connsiteY3" fmla="*/ 833591 h 833591"/>
              <a:gd name="connsiteX0" fmla="*/ 2512197 w 3590377"/>
              <a:gd name="connsiteY0" fmla="*/ 0 h 842057"/>
              <a:gd name="connsiteX1" fmla="*/ 3432365 w 3590377"/>
              <a:gd name="connsiteY1" fmla="*/ 230611 h 842057"/>
              <a:gd name="connsiteX2" fmla="*/ 4719 w 3590377"/>
              <a:gd name="connsiteY2" fmla="*/ 571108 h 842057"/>
              <a:gd name="connsiteX3" fmla="*/ 2675218 w 3590377"/>
              <a:gd name="connsiteY3" fmla="*/ 842057 h 842057"/>
              <a:gd name="connsiteX0" fmla="*/ 2512915 w 3591095"/>
              <a:gd name="connsiteY0" fmla="*/ 0 h 842057"/>
              <a:gd name="connsiteX1" fmla="*/ 3433083 w 3591095"/>
              <a:gd name="connsiteY1" fmla="*/ 230611 h 842057"/>
              <a:gd name="connsiteX2" fmla="*/ 5437 w 3591095"/>
              <a:gd name="connsiteY2" fmla="*/ 571108 h 842057"/>
              <a:gd name="connsiteX3" fmla="*/ 2675936 w 3591095"/>
              <a:gd name="connsiteY3" fmla="*/ 842057 h 842057"/>
              <a:gd name="connsiteX0" fmla="*/ 2513947 w 3592127"/>
              <a:gd name="connsiteY0" fmla="*/ 0 h 842057"/>
              <a:gd name="connsiteX1" fmla="*/ 3434115 w 3592127"/>
              <a:gd name="connsiteY1" fmla="*/ 230611 h 842057"/>
              <a:gd name="connsiteX2" fmla="*/ 6469 w 3592127"/>
              <a:gd name="connsiteY2" fmla="*/ 571108 h 842057"/>
              <a:gd name="connsiteX3" fmla="*/ 2676968 w 3592127"/>
              <a:gd name="connsiteY3" fmla="*/ 842057 h 842057"/>
              <a:gd name="connsiteX0" fmla="*/ 2515547 w 3593727"/>
              <a:gd name="connsiteY0" fmla="*/ 0 h 825123"/>
              <a:gd name="connsiteX1" fmla="*/ 3435715 w 3593727"/>
              <a:gd name="connsiteY1" fmla="*/ 230611 h 825123"/>
              <a:gd name="connsiteX2" fmla="*/ 8069 w 3593727"/>
              <a:gd name="connsiteY2" fmla="*/ 571108 h 825123"/>
              <a:gd name="connsiteX3" fmla="*/ 2602368 w 3593727"/>
              <a:gd name="connsiteY3" fmla="*/ 825123 h 825123"/>
              <a:gd name="connsiteX0" fmla="*/ 1753547 w 3484007"/>
              <a:gd name="connsiteY0" fmla="*/ 0 h 842056"/>
              <a:gd name="connsiteX1" fmla="*/ 3435715 w 3484007"/>
              <a:gd name="connsiteY1" fmla="*/ 247544 h 842056"/>
              <a:gd name="connsiteX2" fmla="*/ 8069 w 3484007"/>
              <a:gd name="connsiteY2" fmla="*/ 588041 h 842056"/>
              <a:gd name="connsiteX3" fmla="*/ 2602368 w 3484007"/>
              <a:gd name="connsiteY3" fmla="*/ 842056 h 842056"/>
              <a:gd name="connsiteX0" fmla="*/ 1811041 w 3541501"/>
              <a:gd name="connsiteY0" fmla="*/ 0 h 731989"/>
              <a:gd name="connsiteX1" fmla="*/ 3493209 w 3541501"/>
              <a:gd name="connsiteY1" fmla="*/ 247544 h 731989"/>
              <a:gd name="connsiteX2" fmla="*/ 65563 w 3541501"/>
              <a:gd name="connsiteY2" fmla="*/ 588041 h 731989"/>
              <a:gd name="connsiteX3" fmla="*/ 966529 w 3541501"/>
              <a:gd name="connsiteY3" fmla="*/ 731989 h 731989"/>
              <a:gd name="connsiteX0" fmla="*/ 1765371 w 3495831"/>
              <a:gd name="connsiteY0" fmla="*/ 0 h 731989"/>
              <a:gd name="connsiteX1" fmla="*/ 3447539 w 3495831"/>
              <a:gd name="connsiteY1" fmla="*/ 247544 h 731989"/>
              <a:gd name="connsiteX2" fmla="*/ 19893 w 3495831"/>
              <a:gd name="connsiteY2" fmla="*/ 588041 h 731989"/>
              <a:gd name="connsiteX3" fmla="*/ 920859 w 3495831"/>
              <a:gd name="connsiteY3" fmla="*/ 731989 h 731989"/>
              <a:gd name="connsiteX0" fmla="*/ 1119419 w 3461857"/>
              <a:gd name="connsiteY0" fmla="*/ 0 h 614543"/>
              <a:gd name="connsiteX1" fmla="*/ 3447539 w 3461857"/>
              <a:gd name="connsiteY1" fmla="*/ 130098 h 614543"/>
              <a:gd name="connsiteX2" fmla="*/ 19893 w 3461857"/>
              <a:gd name="connsiteY2" fmla="*/ 470595 h 614543"/>
              <a:gd name="connsiteX3" fmla="*/ 920859 w 3461857"/>
              <a:gd name="connsiteY3" fmla="*/ 614543 h 614543"/>
              <a:gd name="connsiteX0" fmla="*/ 1111267 w 3453705"/>
              <a:gd name="connsiteY0" fmla="*/ 0 h 631321"/>
              <a:gd name="connsiteX1" fmla="*/ 3439387 w 3453705"/>
              <a:gd name="connsiteY1" fmla="*/ 130098 h 631321"/>
              <a:gd name="connsiteX2" fmla="*/ 11741 w 3453705"/>
              <a:gd name="connsiteY2" fmla="*/ 470595 h 631321"/>
              <a:gd name="connsiteX3" fmla="*/ 1424435 w 3453705"/>
              <a:gd name="connsiteY3" fmla="*/ 631321 h 631321"/>
              <a:gd name="connsiteX0" fmla="*/ 1166532 w 3508970"/>
              <a:gd name="connsiteY0" fmla="*/ 0 h 688986"/>
              <a:gd name="connsiteX1" fmla="*/ 3494652 w 3508970"/>
              <a:gd name="connsiteY1" fmla="*/ 130098 h 688986"/>
              <a:gd name="connsiteX2" fmla="*/ 67006 w 3508970"/>
              <a:gd name="connsiteY2" fmla="*/ 470595 h 688986"/>
              <a:gd name="connsiteX3" fmla="*/ 408781 w 3508970"/>
              <a:gd name="connsiteY3" fmla="*/ 688986 h 688986"/>
              <a:gd name="connsiteX0" fmla="*/ 1170454 w 3512892"/>
              <a:gd name="connsiteY0" fmla="*/ 0 h 713700"/>
              <a:gd name="connsiteX1" fmla="*/ 3498574 w 3512892"/>
              <a:gd name="connsiteY1" fmla="*/ 130098 h 713700"/>
              <a:gd name="connsiteX2" fmla="*/ 70928 w 3512892"/>
              <a:gd name="connsiteY2" fmla="*/ 470595 h 713700"/>
              <a:gd name="connsiteX3" fmla="*/ 396227 w 3512892"/>
              <a:gd name="connsiteY3" fmla="*/ 713700 h 713700"/>
              <a:gd name="connsiteX0" fmla="*/ 1172235 w 3514673"/>
              <a:gd name="connsiteY0" fmla="*/ 0 h 713700"/>
              <a:gd name="connsiteX1" fmla="*/ 3500355 w 3514673"/>
              <a:gd name="connsiteY1" fmla="*/ 130098 h 713700"/>
              <a:gd name="connsiteX2" fmla="*/ 72709 w 3514673"/>
              <a:gd name="connsiteY2" fmla="*/ 470595 h 713700"/>
              <a:gd name="connsiteX3" fmla="*/ 398008 w 3514673"/>
              <a:gd name="connsiteY3" fmla="*/ 713700 h 713700"/>
              <a:gd name="connsiteX0" fmla="*/ 1148353 w 3490019"/>
              <a:gd name="connsiteY0" fmla="*/ 0 h 713700"/>
              <a:gd name="connsiteX1" fmla="*/ 3476473 w 3490019"/>
              <a:gd name="connsiteY1" fmla="*/ 130098 h 713700"/>
              <a:gd name="connsiteX2" fmla="*/ 81778 w 3490019"/>
              <a:gd name="connsiteY2" fmla="*/ 470595 h 713700"/>
              <a:gd name="connsiteX3" fmla="*/ 374126 w 3490019"/>
              <a:gd name="connsiteY3" fmla="*/ 713700 h 713700"/>
              <a:gd name="connsiteX0" fmla="*/ 1177530 w 3519196"/>
              <a:gd name="connsiteY0" fmla="*/ 0 h 713700"/>
              <a:gd name="connsiteX1" fmla="*/ 3505650 w 3519196"/>
              <a:gd name="connsiteY1" fmla="*/ 130098 h 713700"/>
              <a:gd name="connsiteX2" fmla="*/ 110955 w 3519196"/>
              <a:gd name="connsiteY2" fmla="*/ 470595 h 713700"/>
              <a:gd name="connsiteX3" fmla="*/ 403303 w 3519196"/>
              <a:gd name="connsiteY3" fmla="*/ 713700 h 713700"/>
              <a:gd name="connsiteX0" fmla="*/ 1177530 w 3519196"/>
              <a:gd name="connsiteY0" fmla="*/ 0 h 713700"/>
              <a:gd name="connsiteX1" fmla="*/ 3505650 w 3519196"/>
              <a:gd name="connsiteY1" fmla="*/ 130098 h 713700"/>
              <a:gd name="connsiteX2" fmla="*/ 110955 w 3519196"/>
              <a:gd name="connsiteY2" fmla="*/ 470595 h 713700"/>
              <a:gd name="connsiteX3" fmla="*/ 403303 w 3519196"/>
              <a:gd name="connsiteY3" fmla="*/ 713700 h 713700"/>
              <a:gd name="connsiteX0" fmla="*/ 1177530 w 3519196"/>
              <a:gd name="connsiteY0" fmla="*/ 0 h 713700"/>
              <a:gd name="connsiteX1" fmla="*/ 3505650 w 3519196"/>
              <a:gd name="connsiteY1" fmla="*/ 130098 h 713700"/>
              <a:gd name="connsiteX2" fmla="*/ 110955 w 3519196"/>
              <a:gd name="connsiteY2" fmla="*/ 495309 h 713700"/>
              <a:gd name="connsiteX3" fmla="*/ 403303 w 3519196"/>
              <a:gd name="connsiteY3" fmla="*/ 713700 h 713700"/>
              <a:gd name="connsiteX0" fmla="*/ 1177530 w 3519196"/>
              <a:gd name="connsiteY0" fmla="*/ 0 h 713700"/>
              <a:gd name="connsiteX1" fmla="*/ 3505650 w 3519196"/>
              <a:gd name="connsiteY1" fmla="*/ 130098 h 713700"/>
              <a:gd name="connsiteX2" fmla="*/ 110955 w 3519196"/>
              <a:gd name="connsiteY2" fmla="*/ 495309 h 713700"/>
              <a:gd name="connsiteX3" fmla="*/ 403303 w 3519196"/>
              <a:gd name="connsiteY3" fmla="*/ 713700 h 713700"/>
              <a:gd name="connsiteX0" fmla="*/ 1206746 w 3548412"/>
              <a:gd name="connsiteY0" fmla="*/ 0 h 713700"/>
              <a:gd name="connsiteX1" fmla="*/ 3534866 w 3548412"/>
              <a:gd name="connsiteY1" fmla="*/ 130098 h 713700"/>
              <a:gd name="connsiteX2" fmla="*/ 140171 w 3548412"/>
              <a:gd name="connsiteY2" fmla="*/ 495309 h 713700"/>
              <a:gd name="connsiteX3" fmla="*/ 432519 w 3548412"/>
              <a:gd name="connsiteY3" fmla="*/ 713700 h 713700"/>
              <a:gd name="connsiteX0" fmla="*/ 1156088 w 3496083"/>
              <a:gd name="connsiteY0" fmla="*/ 0 h 713700"/>
              <a:gd name="connsiteX1" fmla="*/ 3484208 w 3496083"/>
              <a:gd name="connsiteY1" fmla="*/ 130098 h 713700"/>
              <a:gd name="connsiteX2" fmla="*/ 163653 w 3496083"/>
              <a:gd name="connsiteY2" fmla="*/ 528260 h 713700"/>
              <a:gd name="connsiteX3" fmla="*/ 381861 w 3496083"/>
              <a:gd name="connsiteY3" fmla="*/ 713700 h 713700"/>
              <a:gd name="connsiteX0" fmla="*/ 1156088 w 3500735"/>
              <a:gd name="connsiteY0" fmla="*/ 0 h 713700"/>
              <a:gd name="connsiteX1" fmla="*/ 3484208 w 3500735"/>
              <a:gd name="connsiteY1" fmla="*/ 130098 h 713700"/>
              <a:gd name="connsiteX2" fmla="*/ 163653 w 3500735"/>
              <a:gd name="connsiteY2" fmla="*/ 528260 h 713700"/>
              <a:gd name="connsiteX3" fmla="*/ 381861 w 3500735"/>
              <a:gd name="connsiteY3" fmla="*/ 713700 h 713700"/>
              <a:gd name="connsiteX0" fmla="*/ 1469126 w 3507717"/>
              <a:gd name="connsiteY0" fmla="*/ 0 h 1158543"/>
              <a:gd name="connsiteX1" fmla="*/ 3484208 w 3507717"/>
              <a:gd name="connsiteY1" fmla="*/ 574941 h 1158543"/>
              <a:gd name="connsiteX2" fmla="*/ 163653 w 3507717"/>
              <a:gd name="connsiteY2" fmla="*/ 973103 h 1158543"/>
              <a:gd name="connsiteX3" fmla="*/ 381861 w 3507717"/>
              <a:gd name="connsiteY3" fmla="*/ 1158543 h 1158543"/>
              <a:gd name="connsiteX0" fmla="*/ 1582181 w 3693828"/>
              <a:gd name="connsiteY0" fmla="*/ 0 h 1158543"/>
              <a:gd name="connsiteX1" fmla="*/ 3671403 w 3693828"/>
              <a:gd name="connsiteY1" fmla="*/ 484324 h 1158543"/>
              <a:gd name="connsiteX2" fmla="*/ 276708 w 3693828"/>
              <a:gd name="connsiteY2" fmla="*/ 973103 h 1158543"/>
              <a:gd name="connsiteX3" fmla="*/ 494916 w 3693828"/>
              <a:gd name="connsiteY3" fmla="*/ 1158543 h 1158543"/>
              <a:gd name="connsiteX0" fmla="*/ 1582181 w 3671410"/>
              <a:gd name="connsiteY0" fmla="*/ 0 h 1158543"/>
              <a:gd name="connsiteX1" fmla="*/ 3671403 w 3671410"/>
              <a:gd name="connsiteY1" fmla="*/ 484324 h 1158543"/>
              <a:gd name="connsiteX2" fmla="*/ 276708 w 3671410"/>
              <a:gd name="connsiteY2" fmla="*/ 973103 h 1158543"/>
              <a:gd name="connsiteX3" fmla="*/ 494916 w 3671410"/>
              <a:gd name="connsiteY3" fmla="*/ 1158543 h 1158543"/>
              <a:gd name="connsiteX0" fmla="*/ 1374472 w 3476039"/>
              <a:gd name="connsiteY0" fmla="*/ 0 h 1158543"/>
              <a:gd name="connsiteX1" fmla="*/ 3463694 w 3476039"/>
              <a:gd name="connsiteY1" fmla="*/ 484324 h 1158543"/>
              <a:gd name="connsiteX2" fmla="*/ 439702 w 3476039"/>
              <a:gd name="connsiteY2" fmla="*/ 816584 h 1158543"/>
              <a:gd name="connsiteX3" fmla="*/ 287207 w 3476039"/>
              <a:gd name="connsiteY3" fmla="*/ 1158543 h 1158543"/>
              <a:gd name="connsiteX0" fmla="*/ 1402622 w 3504189"/>
              <a:gd name="connsiteY0" fmla="*/ 0 h 1158543"/>
              <a:gd name="connsiteX1" fmla="*/ 3491844 w 3504189"/>
              <a:gd name="connsiteY1" fmla="*/ 484324 h 1158543"/>
              <a:gd name="connsiteX2" fmla="*/ 467852 w 3504189"/>
              <a:gd name="connsiteY2" fmla="*/ 816584 h 1158543"/>
              <a:gd name="connsiteX3" fmla="*/ 315357 w 3504189"/>
              <a:gd name="connsiteY3" fmla="*/ 1158543 h 1158543"/>
              <a:gd name="connsiteX0" fmla="*/ 1402622 w 3506647"/>
              <a:gd name="connsiteY0" fmla="*/ 0 h 1158543"/>
              <a:gd name="connsiteX1" fmla="*/ 3491844 w 3506647"/>
              <a:gd name="connsiteY1" fmla="*/ 484324 h 1158543"/>
              <a:gd name="connsiteX2" fmla="*/ 467852 w 3506647"/>
              <a:gd name="connsiteY2" fmla="*/ 816584 h 1158543"/>
              <a:gd name="connsiteX3" fmla="*/ 315357 w 3506647"/>
              <a:gd name="connsiteY3" fmla="*/ 1158543 h 1158543"/>
              <a:gd name="connsiteX0" fmla="*/ 1378585 w 3556063"/>
              <a:gd name="connsiteY0" fmla="*/ 0 h 1158543"/>
              <a:gd name="connsiteX1" fmla="*/ 3541948 w 3556063"/>
              <a:gd name="connsiteY1" fmla="*/ 336043 h 1158543"/>
              <a:gd name="connsiteX2" fmla="*/ 443815 w 3556063"/>
              <a:gd name="connsiteY2" fmla="*/ 816584 h 1158543"/>
              <a:gd name="connsiteX3" fmla="*/ 291320 w 3556063"/>
              <a:gd name="connsiteY3" fmla="*/ 1158543 h 1158543"/>
              <a:gd name="connsiteX0" fmla="*/ 1378585 w 3556063"/>
              <a:gd name="connsiteY0" fmla="*/ 0 h 1158543"/>
              <a:gd name="connsiteX1" fmla="*/ 3541948 w 3556063"/>
              <a:gd name="connsiteY1" fmla="*/ 401946 h 1158543"/>
              <a:gd name="connsiteX2" fmla="*/ 443815 w 3556063"/>
              <a:gd name="connsiteY2" fmla="*/ 816584 h 1158543"/>
              <a:gd name="connsiteX3" fmla="*/ 291320 w 3556063"/>
              <a:gd name="connsiteY3" fmla="*/ 1158543 h 1158543"/>
              <a:gd name="connsiteX0" fmla="*/ 1640116 w 3827110"/>
              <a:gd name="connsiteY0" fmla="*/ 0 h 1158543"/>
              <a:gd name="connsiteX1" fmla="*/ 3803479 w 3827110"/>
              <a:gd name="connsiteY1" fmla="*/ 401946 h 1158543"/>
              <a:gd name="connsiteX2" fmla="*/ 260502 w 3827110"/>
              <a:gd name="connsiteY2" fmla="*/ 1014292 h 1158543"/>
              <a:gd name="connsiteX3" fmla="*/ 552851 w 3827110"/>
              <a:gd name="connsiteY3" fmla="*/ 1158543 h 1158543"/>
              <a:gd name="connsiteX0" fmla="*/ 1403030 w 3590024"/>
              <a:gd name="connsiteY0" fmla="*/ 0 h 1158543"/>
              <a:gd name="connsiteX1" fmla="*/ 3566393 w 3590024"/>
              <a:gd name="connsiteY1" fmla="*/ 401946 h 1158543"/>
              <a:gd name="connsiteX2" fmla="*/ 23416 w 3590024"/>
              <a:gd name="connsiteY2" fmla="*/ 1014292 h 1158543"/>
              <a:gd name="connsiteX3" fmla="*/ 315765 w 3590024"/>
              <a:gd name="connsiteY3" fmla="*/ 1158543 h 1158543"/>
              <a:gd name="connsiteX0" fmla="*/ 1446485 w 3633479"/>
              <a:gd name="connsiteY0" fmla="*/ 0 h 1158543"/>
              <a:gd name="connsiteX1" fmla="*/ 3609848 w 3633479"/>
              <a:gd name="connsiteY1" fmla="*/ 401946 h 1158543"/>
              <a:gd name="connsiteX2" fmla="*/ 66871 w 3633479"/>
              <a:gd name="connsiteY2" fmla="*/ 1014292 h 1158543"/>
              <a:gd name="connsiteX3" fmla="*/ 359220 w 3633479"/>
              <a:gd name="connsiteY3" fmla="*/ 1158543 h 1158543"/>
              <a:gd name="connsiteX0" fmla="*/ 1446485 w 3633479"/>
              <a:gd name="connsiteY0" fmla="*/ 0 h 1158543"/>
              <a:gd name="connsiteX1" fmla="*/ 3609848 w 3633479"/>
              <a:gd name="connsiteY1" fmla="*/ 401946 h 1158543"/>
              <a:gd name="connsiteX2" fmla="*/ 66871 w 3633479"/>
              <a:gd name="connsiteY2" fmla="*/ 1014292 h 1158543"/>
              <a:gd name="connsiteX3" fmla="*/ 359220 w 3633479"/>
              <a:gd name="connsiteY3" fmla="*/ 1158543 h 1158543"/>
              <a:gd name="connsiteX0" fmla="*/ 1450123 w 3637117"/>
              <a:gd name="connsiteY0" fmla="*/ 0 h 1158543"/>
              <a:gd name="connsiteX1" fmla="*/ 3613486 w 3637117"/>
              <a:gd name="connsiteY1" fmla="*/ 401946 h 1158543"/>
              <a:gd name="connsiteX2" fmla="*/ 70509 w 3637117"/>
              <a:gd name="connsiteY2" fmla="*/ 1014292 h 1158543"/>
              <a:gd name="connsiteX3" fmla="*/ 362858 w 3637117"/>
              <a:gd name="connsiteY3" fmla="*/ 1158543 h 1158543"/>
              <a:gd name="connsiteX0" fmla="*/ 1446486 w 3633480"/>
              <a:gd name="connsiteY0" fmla="*/ 0 h 1158543"/>
              <a:gd name="connsiteX1" fmla="*/ 3609849 w 3633480"/>
              <a:gd name="connsiteY1" fmla="*/ 401946 h 1158543"/>
              <a:gd name="connsiteX2" fmla="*/ 66872 w 3633480"/>
              <a:gd name="connsiteY2" fmla="*/ 1014292 h 1158543"/>
              <a:gd name="connsiteX3" fmla="*/ 359221 w 3633480"/>
              <a:gd name="connsiteY3" fmla="*/ 1158543 h 1158543"/>
              <a:gd name="connsiteX0" fmla="*/ 1435581 w 3622575"/>
              <a:gd name="connsiteY0" fmla="*/ 0 h 1158543"/>
              <a:gd name="connsiteX1" fmla="*/ 3598944 w 3622575"/>
              <a:gd name="connsiteY1" fmla="*/ 401946 h 1158543"/>
              <a:gd name="connsiteX2" fmla="*/ 55967 w 3622575"/>
              <a:gd name="connsiteY2" fmla="*/ 1014292 h 1158543"/>
              <a:gd name="connsiteX3" fmla="*/ 348316 w 3622575"/>
              <a:gd name="connsiteY3" fmla="*/ 1158543 h 1158543"/>
              <a:gd name="connsiteX0" fmla="*/ 1435581 w 3622575"/>
              <a:gd name="connsiteY0" fmla="*/ 0 h 1158543"/>
              <a:gd name="connsiteX1" fmla="*/ 3598944 w 3622575"/>
              <a:gd name="connsiteY1" fmla="*/ 401946 h 1158543"/>
              <a:gd name="connsiteX2" fmla="*/ 55967 w 3622575"/>
              <a:gd name="connsiteY2" fmla="*/ 1014292 h 1158543"/>
              <a:gd name="connsiteX3" fmla="*/ 348316 w 3622575"/>
              <a:gd name="connsiteY3" fmla="*/ 1158543 h 1158543"/>
              <a:gd name="connsiteX0" fmla="*/ 1298282 w 3477212"/>
              <a:gd name="connsiteY0" fmla="*/ 0 h 1158543"/>
              <a:gd name="connsiteX1" fmla="*/ 3461645 w 3477212"/>
              <a:gd name="connsiteY1" fmla="*/ 401946 h 1158543"/>
              <a:gd name="connsiteX2" fmla="*/ 206993 w 3477212"/>
              <a:gd name="connsiteY2" fmla="*/ 874249 h 1158543"/>
              <a:gd name="connsiteX3" fmla="*/ 211017 w 3477212"/>
              <a:gd name="connsiteY3" fmla="*/ 1158543 h 1158543"/>
              <a:gd name="connsiteX0" fmla="*/ 1406938 w 3585868"/>
              <a:gd name="connsiteY0" fmla="*/ 0 h 1158543"/>
              <a:gd name="connsiteX1" fmla="*/ 3570301 w 3585868"/>
              <a:gd name="connsiteY1" fmla="*/ 401946 h 1158543"/>
              <a:gd name="connsiteX2" fmla="*/ 315649 w 3585868"/>
              <a:gd name="connsiteY2" fmla="*/ 874249 h 1158543"/>
              <a:gd name="connsiteX3" fmla="*/ 319673 w 3585868"/>
              <a:gd name="connsiteY3" fmla="*/ 1158543 h 1158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5868" h="1158543">
                <a:moveTo>
                  <a:pt x="1406938" y="0"/>
                </a:moveTo>
                <a:cubicBezTo>
                  <a:pt x="2298268" y="28007"/>
                  <a:pt x="3752182" y="256238"/>
                  <a:pt x="3570301" y="401946"/>
                </a:cubicBezTo>
                <a:cubicBezTo>
                  <a:pt x="3388420" y="547654"/>
                  <a:pt x="733852" y="764626"/>
                  <a:pt x="315649" y="874249"/>
                </a:cubicBezTo>
                <a:cubicBezTo>
                  <a:pt x="-102554" y="983872"/>
                  <a:pt x="-109218" y="1109060"/>
                  <a:pt x="319673" y="1158543"/>
                </a:cubicBezTo>
              </a:path>
            </a:pathLst>
          </a:cu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4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4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8" grpId="0"/>
      <p:bldP spid="747589" grpId="0"/>
      <p:bldP spid="747590" grpId="0"/>
      <p:bldP spid="747592" grpId="0"/>
      <p:bldP spid="747606" grpId="0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96-AEAF-4AE6-BF65-8BE08F18FC74}" type="slidenum">
              <a:rPr lang="it-IT" altLang="en-US"/>
              <a:pPr/>
              <a:t>11</a:t>
            </a:fld>
            <a:endParaRPr lang="it-IT" altLang="en-US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Classical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Mechanics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‘feedback’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47588" name="Text Box 68"/>
          <p:cNvSpPr txBox="1">
            <a:spLocks noChangeArrowheads="1"/>
          </p:cNvSpPr>
          <p:nvPr/>
        </p:nvSpPr>
        <p:spPr bwMode="auto">
          <a:xfrm>
            <a:off x="646113" y="2492896"/>
            <a:ext cx="601411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tutors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can give additional help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89" name="Text Box 69"/>
          <p:cNvSpPr txBox="1">
            <a:spLocks noChangeArrowheads="1"/>
          </p:cNvSpPr>
          <p:nvPr/>
        </p:nvSpPr>
        <p:spPr bwMode="auto">
          <a:xfrm>
            <a:off x="646113" y="1797050"/>
            <a:ext cx="601411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weekly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coursework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will be returned with marks and comments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90" name="Text Box 70"/>
          <p:cNvSpPr txBox="1">
            <a:spLocks noChangeArrowheads="1"/>
          </p:cNvSpPr>
          <p:nvPr/>
        </p:nvSpPr>
        <p:spPr bwMode="auto">
          <a:xfrm>
            <a:off x="646113" y="2155825"/>
            <a:ext cx="601411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weekly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problems classes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offer individual help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92" name="Text Box 72"/>
          <p:cNvSpPr txBox="1">
            <a:spLocks noChangeArrowheads="1"/>
          </p:cNvSpPr>
          <p:nvPr/>
        </p:nvSpPr>
        <p:spPr bwMode="auto">
          <a:xfrm>
            <a:off x="503238" y="1341438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To help you assess your progress and improve: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606" name="Text Box 86"/>
          <p:cNvSpPr txBox="1">
            <a:spLocks noChangeArrowheads="1"/>
          </p:cNvSpPr>
          <p:nvPr/>
        </p:nvSpPr>
        <p:spPr bwMode="auto">
          <a:xfrm>
            <a:off x="647700" y="4873625"/>
            <a:ext cx="73818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for handouts, links and other material, see </a:t>
            </a:r>
            <a:r>
              <a:rPr lang="en-GB" altLang="en-US" sz="1600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http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://phyweb.phys.soton.ac.uk/quantum/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phys2006.htm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0" name="Text Box 68"/>
          <p:cNvSpPr txBox="1">
            <a:spLocks noChangeArrowheads="1"/>
          </p:cNvSpPr>
          <p:nvPr/>
        </p:nvSpPr>
        <p:spPr bwMode="auto">
          <a:xfrm>
            <a:off x="647565" y="2840422"/>
            <a:ext cx="60126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some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past </a:t>
            </a:r>
            <a:r>
              <a:rPr lang="en-GB" altLang="en-US" sz="1600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exam papers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have model answers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647565" y="3176972"/>
            <a:ext cx="60126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lecturer ‘at home’: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        Tuesdays 4:00-5:00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647564" y="3537012"/>
            <a:ext cx="60126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email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me!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r="7352"/>
          <a:stretch/>
        </p:blipFill>
        <p:spPr>
          <a:xfrm>
            <a:off x="6272972" y="4718227"/>
            <a:ext cx="2880321" cy="213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52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4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8" grpId="0"/>
      <p:bldP spid="747589" grpId="0"/>
      <p:bldP spid="747590" grpId="0"/>
      <p:bldP spid="747592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804" y="6477000"/>
            <a:ext cx="762000" cy="304800"/>
          </a:xfrm>
        </p:spPr>
        <p:txBody>
          <a:bodyPr/>
          <a:lstStyle/>
          <a:p>
            <a:fld id="{78B8AB96-AEAF-4AE6-BF65-8BE08F18FC74}" type="slidenum">
              <a:rPr lang="it-IT" altLang="en-US"/>
              <a:pPr/>
              <a:t>12</a:t>
            </a:fld>
            <a:endParaRPr lang="it-IT" altLang="en-US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Textbooks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727684" y="4078114"/>
            <a:ext cx="3851040" cy="1438957"/>
            <a:chOff x="1727684" y="4078114"/>
            <a:chExt cx="3851040" cy="1438957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4078114"/>
              <a:ext cx="996201" cy="1438957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  <p:sp>
          <p:nvSpPr>
            <p:cNvPr id="58" name="Text Box 53"/>
            <p:cNvSpPr txBox="1">
              <a:spLocks noChangeArrowheads="1"/>
            </p:cNvSpPr>
            <p:nvPr/>
          </p:nvSpPr>
          <p:spPr bwMode="auto">
            <a:xfrm>
              <a:off x="2735796" y="4112492"/>
              <a:ext cx="183481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Landau &amp; </a:t>
              </a: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Lifshitz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9" name="Text Box 57"/>
            <p:cNvSpPr txBox="1">
              <a:spLocks noChangeArrowheads="1"/>
            </p:cNvSpPr>
            <p:nvPr/>
          </p:nvSpPr>
          <p:spPr bwMode="auto">
            <a:xfrm>
              <a:off x="4405609" y="4112492"/>
              <a:ext cx="11731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Mechanics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0" name="Text Box 73"/>
            <p:cNvSpPr txBox="1">
              <a:spLocks noChangeArrowheads="1"/>
            </p:cNvSpPr>
            <p:nvPr/>
          </p:nvSpPr>
          <p:spPr bwMode="auto">
            <a:xfrm>
              <a:off x="2880070" y="4333598"/>
              <a:ext cx="262664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classic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theoretical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approach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926767" y="4661969"/>
            <a:ext cx="5642362" cy="1440000"/>
            <a:chOff x="2930833" y="4689300"/>
            <a:chExt cx="5642362" cy="1440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833" y="4689300"/>
              <a:ext cx="1115555" cy="1440000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  <p:sp>
          <p:nvSpPr>
            <p:cNvPr id="61" name="Text Box 53"/>
            <p:cNvSpPr txBox="1">
              <a:spLocks noChangeArrowheads="1"/>
            </p:cNvSpPr>
            <p:nvPr/>
          </p:nvSpPr>
          <p:spPr bwMode="auto">
            <a:xfrm>
              <a:off x="4051225" y="4769904"/>
              <a:ext cx="111694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Feynman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2" name="Text Box 57"/>
            <p:cNvSpPr txBox="1">
              <a:spLocks noChangeArrowheads="1"/>
            </p:cNvSpPr>
            <p:nvPr/>
          </p:nvSpPr>
          <p:spPr bwMode="auto">
            <a:xfrm>
              <a:off x="4983061" y="4769904"/>
              <a:ext cx="200071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Lectures on Physics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3" name="Text Box 73"/>
            <p:cNvSpPr txBox="1">
              <a:spLocks noChangeArrowheads="1"/>
            </p:cNvSpPr>
            <p:nvPr/>
          </p:nvSpPr>
          <p:spPr bwMode="auto">
            <a:xfrm>
              <a:off x="4212548" y="4988024"/>
              <a:ext cx="436064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excellent introduction: put on your Christmas list!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60426" y="5337372"/>
            <a:ext cx="4280026" cy="1436597"/>
            <a:chOff x="4360426" y="5337372"/>
            <a:chExt cx="4280026" cy="143659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0426" y="5337372"/>
              <a:ext cx="940318" cy="1436597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  <p:sp>
          <p:nvSpPr>
            <p:cNvPr id="64" name="Text Box 53"/>
            <p:cNvSpPr txBox="1">
              <a:spLocks noChangeArrowheads="1"/>
            </p:cNvSpPr>
            <p:nvPr/>
          </p:nvSpPr>
          <p:spPr bwMode="auto">
            <a:xfrm>
              <a:off x="5300529" y="5378783"/>
              <a:ext cx="96495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Acheson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5" name="Text Box 57"/>
            <p:cNvSpPr txBox="1">
              <a:spLocks noChangeArrowheads="1"/>
            </p:cNvSpPr>
            <p:nvPr/>
          </p:nvSpPr>
          <p:spPr bwMode="auto">
            <a:xfrm>
              <a:off x="6187429" y="5378783"/>
              <a:ext cx="241701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From </a:t>
              </a: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Calculus</a:t>
              </a: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 to Chaos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6" name="Text Box 73"/>
            <p:cNvSpPr txBox="1">
              <a:spLocks noChangeArrowheads="1"/>
            </p:cNvSpPr>
            <p:nvPr/>
          </p:nvSpPr>
          <p:spPr bwMode="auto">
            <a:xfrm>
              <a:off x="5445793" y="5594807"/>
              <a:ext cx="3194659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inspiring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,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supplementary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reading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  <p:grpSp>
        <p:nvGrpSpPr>
          <p:cNvPr id="747523" name="Group 747522"/>
          <p:cNvGrpSpPr/>
          <p:nvPr/>
        </p:nvGrpSpPr>
        <p:grpSpPr>
          <a:xfrm>
            <a:off x="426745" y="798162"/>
            <a:ext cx="7277935" cy="1442546"/>
            <a:chOff x="426745" y="798162"/>
            <a:chExt cx="7277935" cy="1442546"/>
          </a:xfrm>
        </p:grpSpPr>
        <p:sp>
          <p:nvSpPr>
            <p:cNvPr id="44" name="Text Box 53"/>
            <p:cNvSpPr txBox="1">
              <a:spLocks noChangeArrowheads="1"/>
            </p:cNvSpPr>
            <p:nvPr/>
          </p:nvSpPr>
          <p:spPr bwMode="auto">
            <a:xfrm>
              <a:off x="1439652" y="836712"/>
              <a:ext cx="185098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Fowles</a:t>
              </a:r>
              <a:r>
                <a:rPr lang="it-IT" altLang="en-US" sz="1600" dirty="0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 &amp; </a:t>
              </a: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Cassiday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45" name="Text Box 57"/>
            <p:cNvSpPr txBox="1">
              <a:spLocks noChangeArrowheads="1"/>
            </p:cNvSpPr>
            <p:nvPr/>
          </p:nvSpPr>
          <p:spPr bwMode="auto">
            <a:xfrm>
              <a:off x="3261408" y="836712"/>
              <a:ext cx="213901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Analytical</a:t>
              </a: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Mechanics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46" name="Text Box 73"/>
            <p:cNvSpPr txBox="1">
              <a:spLocks noChangeArrowheads="1"/>
            </p:cNvSpPr>
            <p:nvPr/>
          </p:nvSpPr>
          <p:spPr bwMode="auto">
            <a:xfrm>
              <a:off x="1584000" y="1052736"/>
              <a:ext cx="6120680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good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: right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level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comprehensive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 on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rigid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-body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dynamics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; fine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examples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" t="587" r="282" b="569"/>
            <a:stretch/>
          </p:blipFill>
          <p:spPr>
            <a:xfrm>
              <a:off x="426745" y="798162"/>
              <a:ext cx="1000387" cy="1442546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</p:grpSp>
      <p:grpSp>
        <p:nvGrpSpPr>
          <p:cNvPr id="747522" name="Group 747521"/>
          <p:cNvGrpSpPr/>
          <p:nvPr/>
        </p:nvGrpSpPr>
        <p:grpSpPr>
          <a:xfrm>
            <a:off x="1727684" y="1407408"/>
            <a:ext cx="4558662" cy="1445368"/>
            <a:chOff x="1727684" y="1407408"/>
            <a:chExt cx="4558662" cy="1445368"/>
          </a:xfrm>
        </p:grpSpPr>
        <p:sp>
          <p:nvSpPr>
            <p:cNvPr id="38" name="Text Box 53"/>
            <p:cNvSpPr txBox="1">
              <a:spLocks noChangeArrowheads="1"/>
            </p:cNvSpPr>
            <p:nvPr/>
          </p:nvSpPr>
          <p:spPr bwMode="auto">
            <a:xfrm>
              <a:off x="2754866" y="1445468"/>
              <a:ext cx="68716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Chow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39" name="Text Box 57"/>
            <p:cNvSpPr txBox="1">
              <a:spLocks noChangeArrowheads="1"/>
            </p:cNvSpPr>
            <p:nvPr/>
          </p:nvSpPr>
          <p:spPr bwMode="auto">
            <a:xfrm>
              <a:off x="3366933" y="1445468"/>
              <a:ext cx="2919413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Classical</a:t>
              </a: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Mechanics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47" name="Text Box 73"/>
            <p:cNvSpPr txBox="1">
              <a:spLocks noChangeArrowheads="1"/>
            </p:cNvSpPr>
            <p:nvPr/>
          </p:nvSpPr>
          <p:spPr bwMode="auto">
            <a:xfrm>
              <a:off x="2909304" y="1673149"/>
              <a:ext cx="309505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good: right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approach</a:t>
              </a: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; concise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84" y="1407408"/>
              <a:ext cx="1012650" cy="1445368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</p:grpSp>
      <p:grpSp>
        <p:nvGrpSpPr>
          <p:cNvPr id="747521" name="Group 747520"/>
          <p:cNvGrpSpPr/>
          <p:nvPr/>
        </p:nvGrpSpPr>
        <p:grpSpPr>
          <a:xfrm>
            <a:off x="3059832" y="2023538"/>
            <a:ext cx="5947195" cy="1441306"/>
            <a:chOff x="3059832" y="2023538"/>
            <a:chExt cx="5947195" cy="1441306"/>
          </a:xfrm>
        </p:grpSpPr>
        <p:sp>
          <p:nvSpPr>
            <p:cNvPr id="41" name="Text Box 58"/>
            <p:cNvSpPr txBox="1">
              <a:spLocks noChangeArrowheads="1"/>
            </p:cNvSpPr>
            <p:nvPr/>
          </p:nvSpPr>
          <p:spPr bwMode="auto">
            <a:xfrm>
              <a:off x="4023473" y="2043914"/>
              <a:ext cx="213974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French &amp; </a:t>
              </a: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Ebison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42" name="Text Box 59"/>
            <p:cNvSpPr txBox="1">
              <a:spLocks noChangeArrowheads="1"/>
            </p:cNvSpPr>
            <p:nvPr/>
          </p:nvSpPr>
          <p:spPr bwMode="auto">
            <a:xfrm>
              <a:off x="5585145" y="2048334"/>
              <a:ext cx="342188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Introduction</a:t>
              </a: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 to </a:t>
              </a: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Classical</a:t>
              </a: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Mechanics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48" name="Text Box 73"/>
            <p:cNvSpPr txBox="1">
              <a:spLocks noChangeArrowheads="1"/>
            </p:cNvSpPr>
            <p:nvPr/>
          </p:nvSpPr>
          <p:spPr bwMode="auto">
            <a:xfrm>
              <a:off x="4180989" y="2276872"/>
              <a:ext cx="327565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quite good: right level, well paced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" t="200" r="178" b="200"/>
            <a:stretch/>
          </p:blipFill>
          <p:spPr>
            <a:xfrm>
              <a:off x="3059832" y="2023538"/>
              <a:ext cx="953564" cy="1441306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</p:grpSp>
      <p:grpSp>
        <p:nvGrpSpPr>
          <p:cNvPr id="747520" name="Group 747519"/>
          <p:cNvGrpSpPr/>
          <p:nvPr/>
        </p:nvGrpSpPr>
        <p:grpSpPr>
          <a:xfrm>
            <a:off x="4319972" y="2638351"/>
            <a:ext cx="4712583" cy="1432570"/>
            <a:chOff x="4319972" y="2638351"/>
            <a:chExt cx="4712583" cy="1432570"/>
          </a:xfrm>
        </p:grpSpPr>
        <p:sp>
          <p:nvSpPr>
            <p:cNvPr id="49" name="Text Box 58"/>
            <p:cNvSpPr txBox="1">
              <a:spLocks noChangeArrowheads="1"/>
            </p:cNvSpPr>
            <p:nvPr/>
          </p:nvSpPr>
          <p:spPr bwMode="auto">
            <a:xfrm>
              <a:off x="5311150" y="2672916"/>
              <a:ext cx="184970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Kibble</a:t>
              </a:r>
              <a:r>
                <a:rPr lang="it-IT" altLang="en-US" sz="1600" dirty="0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 &amp; </a:t>
              </a: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Berkshire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0" name="Text Box 59"/>
            <p:cNvSpPr txBox="1">
              <a:spLocks noChangeArrowheads="1"/>
            </p:cNvSpPr>
            <p:nvPr/>
          </p:nvSpPr>
          <p:spPr bwMode="auto">
            <a:xfrm>
              <a:off x="7086837" y="2672916"/>
              <a:ext cx="194571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Classical</a:t>
              </a: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 </a:t>
              </a:r>
              <a:r>
                <a:rPr lang="it-IT" altLang="en-US" sz="1600" i="1" dirty="0" err="1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Mechanics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1" name="Text Box 73"/>
            <p:cNvSpPr txBox="1">
              <a:spLocks noChangeArrowheads="1"/>
            </p:cNvSpPr>
            <p:nvPr/>
          </p:nvSpPr>
          <p:spPr bwMode="auto">
            <a:xfrm>
              <a:off x="5441708" y="2888940"/>
              <a:ext cx="20149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good, concise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9972" y="2638351"/>
              <a:ext cx="976752" cy="1432570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</p:grpSp>
      <p:grpSp>
        <p:nvGrpSpPr>
          <p:cNvPr id="29" name="Group 28"/>
          <p:cNvGrpSpPr/>
          <p:nvPr/>
        </p:nvGrpSpPr>
        <p:grpSpPr>
          <a:xfrm>
            <a:off x="333898" y="3468181"/>
            <a:ext cx="3878063" cy="1436823"/>
            <a:chOff x="333898" y="3468181"/>
            <a:chExt cx="3878063" cy="1436823"/>
          </a:xfrm>
        </p:grpSpPr>
        <p:sp>
          <p:nvSpPr>
            <p:cNvPr id="55" name="Text Box 53"/>
            <p:cNvSpPr txBox="1">
              <a:spLocks noChangeArrowheads="1"/>
            </p:cNvSpPr>
            <p:nvPr/>
          </p:nvSpPr>
          <p:spPr bwMode="auto">
            <a:xfrm>
              <a:off x="1439652" y="3533643"/>
              <a:ext cx="74362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err="1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Morin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6" name="Text Box 57"/>
            <p:cNvSpPr txBox="1">
              <a:spLocks noChangeArrowheads="1"/>
            </p:cNvSpPr>
            <p:nvPr/>
          </p:nvSpPr>
          <p:spPr bwMode="auto">
            <a:xfrm>
              <a:off x="2087725" y="3533643"/>
              <a:ext cx="21242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Intro to Class Mech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7" name="Text Box 73"/>
            <p:cNvSpPr txBox="1">
              <a:spLocks noChangeArrowheads="1"/>
            </p:cNvSpPr>
            <p:nvPr/>
          </p:nvSpPr>
          <p:spPr bwMode="auto">
            <a:xfrm>
              <a:off x="1619672" y="3751763"/>
              <a:ext cx="239343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more </a:t>
              </a:r>
              <a:r>
                <a:rPr lang="it-IT" altLang="en-US" sz="1400" dirty="0" err="1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advanced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33" r="12204"/>
            <a:stretch/>
          </p:blipFill>
          <p:spPr>
            <a:xfrm>
              <a:off x="333898" y="3468181"/>
              <a:ext cx="1092891" cy="1436823"/>
            </a:xfrm>
            <a:prstGeom prst="rect">
              <a:avLst/>
            </a:prstGeom>
            <a:effectLst>
              <a:outerShdw blurRad="50800" dist="508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5616116" y="3255844"/>
            <a:ext cx="3312368" cy="1440000"/>
            <a:chOff x="5616116" y="3255844"/>
            <a:chExt cx="3312368" cy="1440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6116" y="3255844"/>
              <a:ext cx="1119937" cy="1440000"/>
            </a:xfrm>
            <a:prstGeom prst="rect">
              <a:avLst/>
            </a:prstGeom>
            <a:effectLst>
              <a:outerShdw blurRad="50800" dist="38100" dir="2700000" algn="tl" rotWithShape="0">
                <a:schemeClr val="accent6">
                  <a:lumMod val="40000"/>
                  <a:lumOff val="60000"/>
                  <a:alpha val="40000"/>
                </a:schemeClr>
              </a:outerShdw>
            </a:effectLst>
          </p:spPr>
        </p:pic>
        <p:sp>
          <p:nvSpPr>
            <p:cNvPr id="53" name="Text Box 58"/>
            <p:cNvSpPr txBox="1">
              <a:spLocks noChangeArrowheads="1"/>
            </p:cNvSpPr>
            <p:nvPr/>
          </p:nvSpPr>
          <p:spPr bwMode="auto">
            <a:xfrm>
              <a:off x="6761914" y="3289412"/>
              <a:ext cx="195054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dirty="0" smtClean="0">
                  <a:solidFill>
                    <a:srgbClr val="FFFF00"/>
                  </a:solidFill>
                  <a:latin typeface="Tahoma" pitchFamily="34" charset="0"/>
                  <a:sym typeface="Symbol" pitchFamily="18" charset="2"/>
                </a:rPr>
                <a:t>Marion &amp; Thornton</a:t>
              </a:r>
              <a:endParaRPr lang="it-IT" altLang="en-US" sz="1600" dirty="0">
                <a:solidFill>
                  <a:srgbClr val="FFFF00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6890233" y="3513425"/>
              <a:ext cx="194571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30000"/>
                </a:spcBef>
                <a:buClr>
                  <a:schemeClr val="hlink"/>
                </a:buClr>
              </a:pPr>
              <a:r>
                <a:rPr lang="it-IT" altLang="en-US" sz="1600" i="1" dirty="0" smtClean="0">
                  <a:solidFill>
                    <a:srgbClr val="FFCC66"/>
                  </a:solidFill>
                  <a:latin typeface="Tahoma" pitchFamily="34" charset="0"/>
                  <a:sym typeface="Symbol" pitchFamily="18" charset="2"/>
                </a:rPr>
                <a:t>Classical Dynamics</a:t>
              </a:r>
              <a:endParaRPr lang="it-IT" altLang="en-US" sz="1600" i="1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endParaRPr>
            </a:p>
          </p:txBody>
        </p:sp>
        <p:sp>
          <p:nvSpPr>
            <p:cNvPr id="68" name="Text Box 73"/>
            <p:cNvSpPr txBox="1">
              <a:spLocks noChangeArrowheads="1"/>
            </p:cNvSpPr>
            <p:nvPr/>
          </p:nvSpPr>
          <p:spPr bwMode="auto">
            <a:xfrm>
              <a:off x="6913549" y="3778595"/>
              <a:ext cx="201493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268288" indent="-268288">
                <a:spcBef>
                  <a:spcPct val="30000"/>
                </a:spcBef>
                <a:buClr>
                  <a:schemeClr val="hlink"/>
                </a:buClr>
                <a:buFont typeface="Arial" panose="020B0604020202020204" pitchFamily="34" charset="0"/>
                <a:buChar char="►"/>
              </a:pPr>
              <a:r>
                <a:rPr lang="it-IT" altLang="en-US" sz="1400" dirty="0" smtClean="0">
                  <a:solidFill>
                    <a:schemeClr val="hlink"/>
                  </a:solidFill>
                  <a:latin typeface="Tahoma" pitchFamily="34" charset="0"/>
                  <a:sym typeface="Symbol" pitchFamily="18" charset="2"/>
                </a:rPr>
                <a:t>looks good, concise</a:t>
              </a:r>
              <a:endParaRPr lang="it-IT" altLang="en-US" sz="14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2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 rot="1339262">
            <a:off x="6048782" y="1082246"/>
            <a:ext cx="2340000" cy="2340000"/>
          </a:xfrm>
          <a:prstGeom prst="rect">
            <a:avLst/>
          </a:pr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Connector 8"/>
          <p:cNvCxnSpPr>
            <a:stCxn id="2" idx="0"/>
            <a:endCxn id="2" idx="2"/>
          </p:cNvCxnSpPr>
          <p:nvPr/>
        </p:nvCxnSpPr>
        <p:spPr bwMode="auto">
          <a:xfrm>
            <a:off x="5688124" y="2888940"/>
            <a:ext cx="0" cy="900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>
            <a:stCxn id="2" idx="2"/>
          </p:cNvCxnSpPr>
          <p:nvPr/>
        </p:nvCxnSpPr>
        <p:spPr bwMode="auto">
          <a:xfrm>
            <a:off x="5688124" y="3788940"/>
            <a:ext cx="2160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5" idx="4"/>
            <a:endCxn id="2" idx="0"/>
          </p:cNvCxnSpPr>
          <p:nvPr/>
        </p:nvCxnSpPr>
        <p:spPr bwMode="auto">
          <a:xfrm flipH="1" flipV="1">
            <a:off x="5688124" y="2888940"/>
            <a:ext cx="2167676" cy="8941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5688124" y="3788940"/>
            <a:ext cx="2160000" cy="2160000"/>
          </a:xfrm>
          <a:prstGeom prst="rect">
            <a:avLst/>
          </a:prstGeom>
          <a:solidFill>
            <a:srgbClr val="66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788124" y="2888940"/>
            <a:ext cx="900000" cy="900000"/>
          </a:xfrm>
          <a:prstGeom prst="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Right Triangle 1"/>
          <p:cNvSpPr/>
          <p:nvPr/>
        </p:nvSpPr>
        <p:spPr bwMode="auto">
          <a:xfrm>
            <a:off x="5688124" y="2888940"/>
            <a:ext cx="2160000" cy="900000"/>
          </a:xfrm>
          <a:prstGeom prst="rtTriangle">
            <a:avLst/>
          </a:prstGeom>
          <a:solidFill>
            <a:srgbClr val="FF6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5703569" y="726324"/>
            <a:ext cx="2148840" cy="3066282"/>
          </a:xfrm>
          <a:custGeom>
            <a:avLst/>
            <a:gdLst>
              <a:gd name="connsiteX0" fmla="*/ 0 w 2365870"/>
              <a:gd name="connsiteY0" fmla="*/ 2160270 h 3108440"/>
              <a:gd name="connsiteX1" fmla="*/ 2148840 w 2365870"/>
              <a:gd name="connsiteY1" fmla="*/ 3063240 h 3108440"/>
              <a:gd name="connsiteX2" fmla="*/ 2148840 w 2365870"/>
              <a:gd name="connsiteY2" fmla="*/ 902970 h 3108440"/>
              <a:gd name="connsiteX3" fmla="*/ 880110 w 2365870"/>
              <a:gd name="connsiteY3" fmla="*/ 891540 h 3108440"/>
              <a:gd name="connsiteX4" fmla="*/ 914400 w 2365870"/>
              <a:gd name="connsiteY4" fmla="*/ 0 h 3108440"/>
              <a:gd name="connsiteX0" fmla="*/ 0 w 2365870"/>
              <a:gd name="connsiteY0" fmla="*/ 2160270 h 3108440"/>
              <a:gd name="connsiteX1" fmla="*/ 2148840 w 2365870"/>
              <a:gd name="connsiteY1" fmla="*/ 3063240 h 3108440"/>
              <a:gd name="connsiteX2" fmla="*/ 2148840 w 2365870"/>
              <a:gd name="connsiteY2" fmla="*/ 902970 h 3108440"/>
              <a:gd name="connsiteX3" fmla="*/ 880110 w 2365870"/>
              <a:gd name="connsiteY3" fmla="*/ 891540 h 3108440"/>
              <a:gd name="connsiteX4" fmla="*/ 914400 w 2365870"/>
              <a:gd name="connsiteY4" fmla="*/ 0 h 3108440"/>
              <a:gd name="connsiteX5" fmla="*/ 0 w 2365870"/>
              <a:gd name="connsiteY5" fmla="*/ 2160270 h 3108440"/>
              <a:gd name="connsiteX0" fmla="*/ 0 w 2365309"/>
              <a:gd name="connsiteY0" fmla="*/ 2160270 h 3108440"/>
              <a:gd name="connsiteX1" fmla="*/ 2148840 w 2365309"/>
              <a:gd name="connsiteY1" fmla="*/ 3063240 h 3108440"/>
              <a:gd name="connsiteX2" fmla="*/ 2148840 w 2365309"/>
              <a:gd name="connsiteY2" fmla="*/ 902970 h 3108440"/>
              <a:gd name="connsiteX3" fmla="*/ 890501 w 2365309"/>
              <a:gd name="connsiteY3" fmla="*/ 886344 h 3108440"/>
              <a:gd name="connsiteX4" fmla="*/ 914400 w 2365309"/>
              <a:gd name="connsiteY4" fmla="*/ 0 h 3108440"/>
              <a:gd name="connsiteX5" fmla="*/ 0 w 2365309"/>
              <a:gd name="connsiteY5" fmla="*/ 2160270 h 3108440"/>
              <a:gd name="connsiteX0" fmla="*/ 0 w 2365309"/>
              <a:gd name="connsiteY0" fmla="*/ 2160270 h 3108440"/>
              <a:gd name="connsiteX1" fmla="*/ 2148840 w 2365309"/>
              <a:gd name="connsiteY1" fmla="*/ 3063240 h 3108440"/>
              <a:gd name="connsiteX2" fmla="*/ 2148840 w 2365309"/>
              <a:gd name="connsiteY2" fmla="*/ 902970 h 3108440"/>
              <a:gd name="connsiteX3" fmla="*/ 890501 w 2365309"/>
              <a:gd name="connsiteY3" fmla="*/ 886344 h 3108440"/>
              <a:gd name="connsiteX4" fmla="*/ 888422 w 2365309"/>
              <a:gd name="connsiteY4" fmla="*/ 0 h 3108440"/>
              <a:gd name="connsiteX5" fmla="*/ 0 w 2365309"/>
              <a:gd name="connsiteY5" fmla="*/ 2160270 h 3108440"/>
              <a:gd name="connsiteX0" fmla="*/ 0 w 2365309"/>
              <a:gd name="connsiteY0" fmla="*/ 2170661 h 3118831"/>
              <a:gd name="connsiteX1" fmla="*/ 2148840 w 2365309"/>
              <a:gd name="connsiteY1" fmla="*/ 3073631 h 3118831"/>
              <a:gd name="connsiteX2" fmla="*/ 2148840 w 2365309"/>
              <a:gd name="connsiteY2" fmla="*/ 913361 h 3118831"/>
              <a:gd name="connsiteX3" fmla="*/ 890501 w 2365309"/>
              <a:gd name="connsiteY3" fmla="*/ 896735 h 3118831"/>
              <a:gd name="connsiteX4" fmla="*/ 883227 w 2365309"/>
              <a:gd name="connsiteY4" fmla="*/ 0 h 3118831"/>
              <a:gd name="connsiteX5" fmla="*/ 0 w 2365309"/>
              <a:gd name="connsiteY5" fmla="*/ 2170661 h 3118831"/>
              <a:gd name="connsiteX0" fmla="*/ 0 w 2365309"/>
              <a:gd name="connsiteY0" fmla="*/ 2165466 h 3113636"/>
              <a:gd name="connsiteX1" fmla="*/ 2148840 w 2365309"/>
              <a:gd name="connsiteY1" fmla="*/ 3068436 h 3113636"/>
              <a:gd name="connsiteX2" fmla="*/ 2148840 w 2365309"/>
              <a:gd name="connsiteY2" fmla="*/ 908166 h 3113636"/>
              <a:gd name="connsiteX3" fmla="*/ 890501 w 2365309"/>
              <a:gd name="connsiteY3" fmla="*/ 891540 h 3113636"/>
              <a:gd name="connsiteX4" fmla="*/ 893618 w 2365309"/>
              <a:gd name="connsiteY4" fmla="*/ 0 h 3113636"/>
              <a:gd name="connsiteX5" fmla="*/ 0 w 2365309"/>
              <a:gd name="connsiteY5" fmla="*/ 2165466 h 3113636"/>
              <a:gd name="connsiteX0" fmla="*/ 0 w 2365309"/>
              <a:gd name="connsiteY0" fmla="*/ 2165466 h 3113636"/>
              <a:gd name="connsiteX1" fmla="*/ 2148840 w 2365309"/>
              <a:gd name="connsiteY1" fmla="*/ 3068436 h 3113636"/>
              <a:gd name="connsiteX2" fmla="*/ 2148840 w 2365309"/>
              <a:gd name="connsiteY2" fmla="*/ 908166 h 3113636"/>
              <a:gd name="connsiteX3" fmla="*/ 890501 w 2365309"/>
              <a:gd name="connsiteY3" fmla="*/ 891540 h 3113636"/>
              <a:gd name="connsiteX4" fmla="*/ 893618 w 2365309"/>
              <a:gd name="connsiteY4" fmla="*/ 0 h 3113636"/>
              <a:gd name="connsiteX5" fmla="*/ 0 w 2365309"/>
              <a:gd name="connsiteY5" fmla="*/ 2165466 h 3113636"/>
              <a:gd name="connsiteX0" fmla="*/ 0 w 2365309"/>
              <a:gd name="connsiteY0" fmla="*/ 2165466 h 3113636"/>
              <a:gd name="connsiteX1" fmla="*/ 2148840 w 2365309"/>
              <a:gd name="connsiteY1" fmla="*/ 3068436 h 3113636"/>
              <a:gd name="connsiteX2" fmla="*/ 2148840 w 2365309"/>
              <a:gd name="connsiteY2" fmla="*/ 908166 h 3113636"/>
              <a:gd name="connsiteX3" fmla="*/ 890501 w 2365309"/>
              <a:gd name="connsiteY3" fmla="*/ 891540 h 3113636"/>
              <a:gd name="connsiteX4" fmla="*/ 893618 w 2365309"/>
              <a:gd name="connsiteY4" fmla="*/ 0 h 3113636"/>
              <a:gd name="connsiteX5" fmla="*/ 0 w 2365309"/>
              <a:gd name="connsiteY5" fmla="*/ 2165466 h 3113636"/>
              <a:gd name="connsiteX0" fmla="*/ 0 w 2148840"/>
              <a:gd name="connsiteY0" fmla="*/ 2165466 h 3113636"/>
              <a:gd name="connsiteX1" fmla="*/ 2148840 w 2148840"/>
              <a:gd name="connsiteY1" fmla="*/ 3068436 h 3113636"/>
              <a:gd name="connsiteX2" fmla="*/ 2148840 w 2148840"/>
              <a:gd name="connsiteY2" fmla="*/ 908166 h 3113636"/>
              <a:gd name="connsiteX3" fmla="*/ 890501 w 2148840"/>
              <a:gd name="connsiteY3" fmla="*/ 891540 h 3113636"/>
              <a:gd name="connsiteX4" fmla="*/ 893618 w 2148840"/>
              <a:gd name="connsiteY4" fmla="*/ 0 h 3113636"/>
              <a:gd name="connsiteX5" fmla="*/ 0 w 2148840"/>
              <a:gd name="connsiteY5" fmla="*/ 2165466 h 3113636"/>
              <a:gd name="connsiteX0" fmla="*/ 0 w 2148840"/>
              <a:gd name="connsiteY0" fmla="*/ 2165466 h 3068436"/>
              <a:gd name="connsiteX1" fmla="*/ 2148840 w 2148840"/>
              <a:gd name="connsiteY1" fmla="*/ 3068436 h 3068436"/>
              <a:gd name="connsiteX2" fmla="*/ 2148840 w 2148840"/>
              <a:gd name="connsiteY2" fmla="*/ 908166 h 3068436"/>
              <a:gd name="connsiteX3" fmla="*/ 890501 w 2148840"/>
              <a:gd name="connsiteY3" fmla="*/ 891540 h 3068436"/>
              <a:gd name="connsiteX4" fmla="*/ 893618 w 2148840"/>
              <a:gd name="connsiteY4" fmla="*/ 0 h 3068436"/>
              <a:gd name="connsiteX5" fmla="*/ 0 w 2148840"/>
              <a:gd name="connsiteY5" fmla="*/ 2165466 h 3068436"/>
              <a:gd name="connsiteX0" fmla="*/ 0 w 2242050"/>
              <a:gd name="connsiteY0" fmla="*/ 2165466 h 3068436"/>
              <a:gd name="connsiteX1" fmla="*/ 2148840 w 2242050"/>
              <a:gd name="connsiteY1" fmla="*/ 3068436 h 3068436"/>
              <a:gd name="connsiteX2" fmla="*/ 2148840 w 2242050"/>
              <a:gd name="connsiteY2" fmla="*/ 908166 h 3068436"/>
              <a:gd name="connsiteX3" fmla="*/ 890501 w 2242050"/>
              <a:gd name="connsiteY3" fmla="*/ 901931 h 3068436"/>
              <a:gd name="connsiteX4" fmla="*/ 893618 w 2242050"/>
              <a:gd name="connsiteY4" fmla="*/ 0 h 3068436"/>
              <a:gd name="connsiteX5" fmla="*/ 0 w 2242050"/>
              <a:gd name="connsiteY5" fmla="*/ 2165466 h 3068436"/>
              <a:gd name="connsiteX0" fmla="*/ 0 w 2242050"/>
              <a:gd name="connsiteY0" fmla="*/ 2165466 h 3068436"/>
              <a:gd name="connsiteX1" fmla="*/ 2148840 w 2242050"/>
              <a:gd name="connsiteY1" fmla="*/ 3068436 h 3068436"/>
              <a:gd name="connsiteX2" fmla="*/ 2148840 w 2242050"/>
              <a:gd name="connsiteY2" fmla="*/ 908166 h 3068436"/>
              <a:gd name="connsiteX3" fmla="*/ 890501 w 2242050"/>
              <a:gd name="connsiteY3" fmla="*/ 901931 h 3068436"/>
              <a:gd name="connsiteX4" fmla="*/ 893618 w 2242050"/>
              <a:gd name="connsiteY4" fmla="*/ 0 h 3068436"/>
              <a:gd name="connsiteX5" fmla="*/ 0 w 2242050"/>
              <a:gd name="connsiteY5" fmla="*/ 2165466 h 3068436"/>
              <a:gd name="connsiteX0" fmla="*/ 0 w 2365309"/>
              <a:gd name="connsiteY0" fmla="*/ 2165466 h 3102801"/>
              <a:gd name="connsiteX1" fmla="*/ 2148840 w 2365309"/>
              <a:gd name="connsiteY1" fmla="*/ 3068436 h 3102801"/>
              <a:gd name="connsiteX2" fmla="*/ 2148840 w 2365309"/>
              <a:gd name="connsiteY2" fmla="*/ 902970 h 3102801"/>
              <a:gd name="connsiteX3" fmla="*/ 890501 w 2365309"/>
              <a:gd name="connsiteY3" fmla="*/ 901931 h 3102801"/>
              <a:gd name="connsiteX4" fmla="*/ 893618 w 2365309"/>
              <a:gd name="connsiteY4" fmla="*/ 0 h 3102801"/>
              <a:gd name="connsiteX5" fmla="*/ 0 w 2365309"/>
              <a:gd name="connsiteY5" fmla="*/ 2165466 h 3102801"/>
              <a:gd name="connsiteX0" fmla="*/ 0 w 2365309"/>
              <a:gd name="connsiteY0" fmla="*/ 2165466 h 3102801"/>
              <a:gd name="connsiteX1" fmla="*/ 2148840 w 2365309"/>
              <a:gd name="connsiteY1" fmla="*/ 3068436 h 3102801"/>
              <a:gd name="connsiteX2" fmla="*/ 2148840 w 2365309"/>
              <a:gd name="connsiteY2" fmla="*/ 902970 h 3102801"/>
              <a:gd name="connsiteX3" fmla="*/ 890501 w 2365309"/>
              <a:gd name="connsiteY3" fmla="*/ 901931 h 3102801"/>
              <a:gd name="connsiteX4" fmla="*/ 893618 w 2365309"/>
              <a:gd name="connsiteY4" fmla="*/ 0 h 3102801"/>
              <a:gd name="connsiteX5" fmla="*/ 0 w 2365309"/>
              <a:gd name="connsiteY5" fmla="*/ 2165466 h 3102801"/>
              <a:gd name="connsiteX0" fmla="*/ 0 w 2365309"/>
              <a:gd name="connsiteY0" fmla="*/ 2165466 h 3102801"/>
              <a:gd name="connsiteX1" fmla="*/ 2148840 w 2365309"/>
              <a:gd name="connsiteY1" fmla="*/ 3068436 h 3102801"/>
              <a:gd name="connsiteX2" fmla="*/ 2148840 w 2365309"/>
              <a:gd name="connsiteY2" fmla="*/ 902970 h 3102801"/>
              <a:gd name="connsiteX3" fmla="*/ 890501 w 2365309"/>
              <a:gd name="connsiteY3" fmla="*/ 901931 h 3102801"/>
              <a:gd name="connsiteX4" fmla="*/ 893618 w 2365309"/>
              <a:gd name="connsiteY4" fmla="*/ 0 h 3102801"/>
              <a:gd name="connsiteX5" fmla="*/ 0 w 2365309"/>
              <a:gd name="connsiteY5" fmla="*/ 2165466 h 3102801"/>
              <a:gd name="connsiteX0" fmla="*/ 0 w 2148840"/>
              <a:gd name="connsiteY0" fmla="*/ 2165466 h 3102801"/>
              <a:gd name="connsiteX1" fmla="*/ 2148840 w 2148840"/>
              <a:gd name="connsiteY1" fmla="*/ 3068436 h 3102801"/>
              <a:gd name="connsiteX2" fmla="*/ 2148840 w 2148840"/>
              <a:gd name="connsiteY2" fmla="*/ 902970 h 3102801"/>
              <a:gd name="connsiteX3" fmla="*/ 890501 w 2148840"/>
              <a:gd name="connsiteY3" fmla="*/ 901931 h 3102801"/>
              <a:gd name="connsiteX4" fmla="*/ 893618 w 2148840"/>
              <a:gd name="connsiteY4" fmla="*/ 0 h 3102801"/>
              <a:gd name="connsiteX5" fmla="*/ 0 w 2148840"/>
              <a:gd name="connsiteY5" fmla="*/ 2165466 h 3102801"/>
              <a:gd name="connsiteX0" fmla="*/ 0 w 2148840"/>
              <a:gd name="connsiteY0" fmla="*/ 2165466 h 3068436"/>
              <a:gd name="connsiteX1" fmla="*/ 2148840 w 2148840"/>
              <a:gd name="connsiteY1" fmla="*/ 3068436 h 3068436"/>
              <a:gd name="connsiteX2" fmla="*/ 2148840 w 2148840"/>
              <a:gd name="connsiteY2" fmla="*/ 902970 h 3068436"/>
              <a:gd name="connsiteX3" fmla="*/ 890501 w 2148840"/>
              <a:gd name="connsiteY3" fmla="*/ 901931 h 3068436"/>
              <a:gd name="connsiteX4" fmla="*/ 893618 w 2148840"/>
              <a:gd name="connsiteY4" fmla="*/ 0 h 3068436"/>
              <a:gd name="connsiteX5" fmla="*/ 0 w 2148840"/>
              <a:gd name="connsiteY5" fmla="*/ 2165466 h 3068436"/>
              <a:gd name="connsiteX0" fmla="*/ 0 w 2242050"/>
              <a:gd name="connsiteY0" fmla="*/ 2165466 h 3058045"/>
              <a:gd name="connsiteX1" fmla="*/ 2148840 w 2242050"/>
              <a:gd name="connsiteY1" fmla="*/ 3058045 h 3058045"/>
              <a:gd name="connsiteX2" fmla="*/ 2148840 w 2242050"/>
              <a:gd name="connsiteY2" fmla="*/ 902970 h 3058045"/>
              <a:gd name="connsiteX3" fmla="*/ 890501 w 2242050"/>
              <a:gd name="connsiteY3" fmla="*/ 901931 h 3058045"/>
              <a:gd name="connsiteX4" fmla="*/ 893618 w 2242050"/>
              <a:gd name="connsiteY4" fmla="*/ 0 h 3058045"/>
              <a:gd name="connsiteX5" fmla="*/ 0 w 2242050"/>
              <a:gd name="connsiteY5" fmla="*/ 2165466 h 3058045"/>
              <a:gd name="connsiteX0" fmla="*/ 0 w 2148840"/>
              <a:gd name="connsiteY0" fmla="*/ 2165466 h 3058045"/>
              <a:gd name="connsiteX1" fmla="*/ 2148840 w 2148840"/>
              <a:gd name="connsiteY1" fmla="*/ 3058045 h 3058045"/>
              <a:gd name="connsiteX2" fmla="*/ 2148840 w 2148840"/>
              <a:gd name="connsiteY2" fmla="*/ 902970 h 3058045"/>
              <a:gd name="connsiteX3" fmla="*/ 890501 w 2148840"/>
              <a:gd name="connsiteY3" fmla="*/ 901931 h 3058045"/>
              <a:gd name="connsiteX4" fmla="*/ 893618 w 2148840"/>
              <a:gd name="connsiteY4" fmla="*/ 0 h 3058045"/>
              <a:gd name="connsiteX5" fmla="*/ 0 w 2148840"/>
              <a:gd name="connsiteY5" fmla="*/ 2165466 h 3058045"/>
              <a:gd name="connsiteX0" fmla="*/ 0 w 2148840"/>
              <a:gd name="connsiteY0" fmla="*/ 2165466 h 3058045"/>
              <a:gd name="connsiteX1" fmla="*/ 2148840 w 2148840"/>
              <a:gd name="connsiteY1" fmla="*/ 3058045 h 3058045"/>
              <a:gd name="connsiteX2" fmla="*/ 2148840 w 2148840"/>
              <a:gd name="connsiteY2" fmla="*/ 902970 h 3058045"/>
              <a:gd name="connsiteX3" fmla="*/ 890501 w 2148840"/>
              <a:gd name="connsiteY3" fmla="*/ 901931 h 3058045"/>
              <a:gd name="connsiteX4" fmla="*/ 893618 w 2148840"/>
              <a:gd name="connsiteY4" fmla="*/ 0 h 3058045"/>
              <a:gd name="connsiteX5" fmla="*/ 0 w 2148840"/>
              <a:gd name="connsiteY5" fmla="*/ 2165466 h 3058045"/>
              <a:gd name="connsiteX0" fmla="*/ 0 w 2242050"/>
              <a:gd name="connsiteY0" fmla="*/ 2165466 h 3066282"/>
              <a:gd name="connsiteX1" fmla="*/ 2148840 w 2242050"/>
              <a:gd name="connsiteY1" fmla="*/ 3066282 h 3066282"/>
              <a:gd name="connsiteX2" fmla="*/ 2148840 w 2242050"/>
              <a:gd name="connsiteY2" fmla="*/ 902970 h 3066282"/>
              <a:gd name="connsiteX3" fmla="*/ 890501 w 2242050"/>
              <a:gd name="connsiteY3" fmla="*/ 901931 h 3066282"/>
              <a:gd name="connsiteX4" fmla="*/ 893618 w 2242050"/>
              <a:gd name="connsiteY4" fmla="*/ 0 h 3066282"/>
              <a:gd name="connsiteX5" fmla="*/ 0 w 2242050"/>
              <a:gd name="connsiteY5" fmla="*/ 2165466 h 3066282"/>
              <a:gd name="connsiteX0" fmla="*/ 0 w 2148840"/>
              <a:gd name="connsiteY0" fmla="*/ 2165466 h 3066282"/>
              <a:gd name="connsiteX1" fmla="*/ 2148840 w 2148840"/>
              <a:gd name="connsiteY1" fmla="*/ 3066282 h 3066282"/>
              <a:gd name="connsiteX2" fmla="*/ 2148840 w 2148840"/>
              <a:gd name="connsiteY2" fmla="*/ 902970 h 3066282"/>
              <a:gd name="connsiteX3" fmla="*/ 890501 w 2148840"/>
              <a:gd name="connsiteY3" fmla="*/ 901931 h 3066282"/>
              <a:gd name="connsiteX4" fmla="*/ 893618 w 2148840"/>
              <a:gd name="connsiteY4" fmla="*/ 0 h 3066282"/>
              <a:gd name="connsiteX5" fmla="*/ 0 w 2148840"/>
              <a:gd name="connsiteY5" fmla="*/ 2165466 h 3066282"/>
              <a:gd name="connsiteX0" fmla="*/ 0 w 2148840"/>
              <a:gd name="connsiteY0" fmla="*/ 2165466 h 3066282"/>
              <a:gd name="connsiteX1" fmla="*/ 2148840 w 2148840"/>
              <a:gd name="connsiteY1" fmla="*/ 3066282 h 3066282"/>
              <a:gd name="connsiteX2" fmla="*/ 2148840 w 2148840"/>
              <a:gd name="connsiteY2" fmla="*/ 902970 h 3066282"/>
              <a:gd name="connsiteX3" fmla="*/ 890501 w 2148840"/>
              <a:gd name="connsiteY3" fmla="*/ 901931 h 3066282"/>
              <a:gd name="connsiteX4" fmla="*/ 893618 w 2148840"/>
              <a:gd name="connsiteY4" fmla="*/ 0 h 3066282"/>
              <a:gd name="connsiteX5" fmla="*/ 0 w 2148840"/>
              <a:gd name="connsiteY5" fmla="*/ 2165466 h 3066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48840" h="3066282">
                <a:moveTo>
                  <a:pt x="0" y="2165466"/>
                </a:moveTo>
                <a:lnTo>
                  <a:pt x="2148840" y="3066282"/>
                </a:lnTo>
                <a:lnTo>
                  <a:pt x="2148840" y="902970"/>
                </a:lnTo>
                <a:lnTo>
                  <a:pt x="890501" y="901931"/>
                </a:lnTo>
                <a:lnTo>
                  <a:pt x="893618" y="0"/>
                </a:lnTo>
                <a:lnTo>
                  <a:pt x="0" y="2165466"/>
                </a:lnTo>
                <a:close/>
              </a:path>
            </a:pathLst>
          </a:custGeom>
          <a:solidFill>
            <a:srgbClr val="FFC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5683077" y="724542"/>
            <a:ext cx="2175819" cy="3060743"/>
          </a:xfrm>
          <a:custGeom>
            <a:avLst/>
            <a:gdLst>
              <a:gd name="connsiteX0" fmla="*/ 185754 w 2571854"/>
              <a:gd name="connsiteY0" fmla="*/ 3300572 h 3627159"/>
              <a:gd name="connsiteX1" fmla="*/ 2352305 w 2571854"/>
              <a:gd name="connsiteY1" fmla="*/ 3300572 h 3627159"/>
              <a:gd name="connsiteX2" fmla="*/ 2356424 w 2571854"/>
              <a:gd name="connsiteY2" fmla="*/ 1138140 h 3627159"/>
              <a:gd name="connsiteX3" fmla="*/ 1096035 w 2571854"/>
              <a:gd name="connsiteY3" fmla="*/ 1138140 h 3627159"/>
              <a:gd name="connsiteX4" fmla="*/ 1096035 w 2571854"/>
              <a:gd name="connsiteY4" fmla="*/ 240216 h 3627159"/>
              <a:gd name="connsiteX5" fmla="*/ 218705 w 2571854"/>
              <a:gd name="connsiteY5" fmla="*/ 273167 h 3627159"/>
              <a:gd name="connsiteX6" fmla="*/ 185754 w 2571854"/>
              <a:gd name="connsiteY6" fmla="*/ 3300572 h 3627159"/>
              <a:gd name="connsiteX0" fmla="*/ 185754 w 2356424"/>
              <a:gd name="connsiteY0" fmla="*/ 3300572 h 3627159"/>
              <a:gd name="connsiteX1" fmla="*/ 2352305 w 2356424"/>
              <a:gd name="connsiteY1" fmla="*/ 3300572 h 3627159"/>
              <a:gd name="connsiteX2" fmla="*/ 2356424 w 2356424"/>
              <a:gd name="connsiteY2" fmla="*/ 1138140 h 3627159"/>
              <a:gd name="connsiteX3" fmla="*/ 1096035 w 2356424"/>
              <a:gd name="connsiteY3" fmla="*/ 1138140 h 3627159"/>
              <a:gd name="connsiteX4" fmla="*/ 1096035 w 2356424"/>
              <a:gd name="connsiteY4" fmla="*/ 240216 h 3627159"/>
              <a:gd name="connsiteX5" fmla="*/ 218705 w 2356424"/>
              <a:gd name="connsiteY5" fmla="*/ 273167 h 3627159"/>
              <a:gd name="connsiteX6" fmla="*/ 185754 w 2356424"/>
              <a:gd name="connsiteY6" fmla="*/ 3300572 h 3627159"/>
              <a:gd name="connsiteX0" fmla="*/ 185754 w 2356424"/>
              <a:gd name="connsiteY0" fmla="*/ 3300572 h 3627159"/>
              <a:gd name="connsiteX1" fmla="*/ 2352305 w 2356424"/>
              <a:gd name="connsiteY1" fmla="*/ 3300572 h 3627159"/>
              <a:gd name="connsiteX2" fmla="*/ 2356424 w 2356424"/>
              <a:gd name="connsiteY2" fmla="*/ 1138140 h 3627159"/>
              <a:gd name="connsiteX3" fmla="*/ 1096035 w 2356424"/>
              <a:gd name="connsiteY3" fmla="*/ 1138140 h 3627159"/>
              <a:gd name="connsiteX4" fmla="*/ 1096035 w 2356424"/>
              <a:gd name="connsiteY4" fmla="*/ 240216 h 3627159"/>
              <a:gd name="connsiteX5" fmla="*/ 218705 w 2356424"/>
              <a:gd name="connsiteY5" fmla="*/ 273167 h 3627159"/>
              <a:gd name="connsiteX6" fmla="*/ 185754 w 2356424"/>
              <a:gd name="connsiteY6" fmla="*/ 3300572 h 3627159"/>
              <a:gd name="connsiteX0" fmla="*/ 185754 w 2356424"/>
              <a:gd name="connsiteY0" fmla="*/ 3300572 h 3627159"/>
              <a:gd name="connsiteX1" fmla="*/ 2352305 w 2356424"/>
              <a:gd name="connsiteY1" fmla="*/ 3300572 h 3627159"/>
              <a:gd name="connsiteX2" fmla="*/ 2356424 w 2356424"/>
              <a:gd name="connsiteY2" fmla="*/ 1138140 h 3627159"/>
              <a:gd name="connsiteX3" fmla="*/ 1096035 w 2356424"/>
              <a:gd name="connsiteY3" fmla="*/ 1138140 h 3627159"/>
              <a:gd name="connsiteX4" fmla="*/ 1096035 w 2356424"/>
              <a:gd name="connsiteY4" fmla="*/ 240216 h 3627159"/>
              <a:gd name="connsiteX5" fmla="*/ 218705 w 2356424"/>
              <a:gd name="connsiteY5" fmla="*/ 273167 h 3627159"/>
              <a:gd name="connsiteX6" fmla="*/ 185754 w 2356424"/>
              <a:gd name="connsiteY6" fmla="*/ 3300572 h 3627159"/>
              <a:gd name="connsiteX0" fmla="*/ 185754 w 2356424"/>
              <a:gd name="connsiteY0" fmla="*/ 3060356 h 3386943"/>
              <a:gd name="connsiteX1" fmla="*/ 2352305 w 2356424"/>
              <a:gd name="connsiteY1" fmla="*/ 3060356 h 3386943"/>
              <a:gd name="connsiteX2" fmla="*/ 2356424 w 2356424"/>
              <a:gd name="connsiteY2" fmla="*/ 897924 h 3386943"/>
              <a:gd name="connsiteX3" fmla="*/ 1096035 w 2356424"/>
              <a:gd name="connsiteY3" fmla="*/ 897924 h 3386943"/>
              <a:gd name="connsiteX4" fmla="*/ 1096035 w 2356424"/>
              <a:gd name="connsiteY4" fmla="*/ 0 h 3386943"/>
              <a:gd name="connsiteX5" fmla="*/ 218705 w 2356424"/>
              <a:gd name="connsiteY5" fmla="*/ 32951 h 3386943"/>
              <a:gd name="connsiteX6" fmla="*/ 185754 w 2356424"/>
              <a:gd name="connsiteY6" fmla="*/ 3060356 h 3386943"/>
              <a:gd name="connsiteX0" fmla="*/ 0 w 2170670"/>
              <a:gd name="connsiteY0" fmla="*/ 3060356 h 3386943"/>
              <a:gd name="connsiteX1" fmla="*/ 2166551 w 2170670"/>
              <a:gd name="connsiteY1" fmla="*/ 3060356 h 3386943"/>
              <a:gd name="connsiteX2" fmla="*/ 2170670 w 2170670"/>
              <a:gd name="connsiteY2" fmla="*/ 897924 h 3386943"/>
              <a:gd name="connsiteX3" fmla="*/ 910281 w 2170670"/>
              <a:gd name="connsiteY3" fmla="*/ 897924 h 3386943"/>
              <a:gd name="connsiteX4" fmla="*/ 910281 w 2170670"/>
              <a:gd name="connsiteY4" fmla="*/ 0 h 3386943"/>
              <a:gd name="connsiteX5" fmla="*/ 32951 w 2170670"/>
              <a:gd name="connsiteY5" fmla="*/ 32951 h 3386943"/>
              <a:gd name="connsiteX6" fmla="*/ 0 w 2170670"/>
              <a:gd name="connsiteY6" fmla="*/ 3060356 h 3386943"/>
              <a:gd name="connsiteX0" fmla="*/ 0 w 2170670"/>
              <a:gd name="connsiteY0" fmla="*/ 3060356 h 3060356"/>
              <a:gd name="connsiteX1" fmla="*/ 2166551 w 2170670"/>
              <a:gd name="connsiteY1" fmla="*/ 3060356 h 3060356"/>
              <a:gd name="connsiteX2" fmla="*/ 2170670 w 2170670"/>
              <a:gd name="connsiteY2" fmla="*/ 897924 h 3060356"/>
              <a:gd name="connsiteX3" fmla="*/ 910281 w 2170670"/>
              <a:gd name="connsiteY3" fmla="*/ 897924 h 3060356"/>
              <a:gd name="connsiteX4" fmla="*/ 910281 w 2170670"/>
              <a:gd name="connsiteY4" fmla="*/ 0 h 3060356"/>
              <a:gd name="connsiteX5" fmla="*/ 32951 w 2170670"/>
              <a:gd name="connsiteY5" fmla="*/ 32951 h 3060356"/>
              <a:gd name="connsiteX6" fmla="*/ 0 w 2170670"/>
              <a:gd name="connsiteY6" fmla="*/ 3060356 h 3060356"/>
              <a:gd name="connsiteX0" fmla="*/ 152185 w 2322855"/>
              <a:gd name="connsiteY0" fmla="*/ 3060356 h 3285313"/>
              <a:gd name="connsiteX1" fmla="*/ 2318736 w 2322855"/>
              <a:gd name="connsiteY1" fmla="*/ 3060356 h 3285313"/>
              <a:gd name="connsiteX2" fmla="*/ 2322855 w 2322855"/>
              <a:gd name="connsiteY2" fmla="*/ 897924 h 3285313"/>
              <a:gd name="connsiteX3" fmla="*/ 1062466 w 2322855"/>
              <a:gd name="connsiteY3" fmla="*/ 897924 h 3285313"/>
              <a:gd name="connsiteX4" fmla="*/ 1062466 w 2322855"/>
              <a:gd name="connsiteY4" fmla="*/ 0 h 3285313"/>
              <a:gd name="connsiteX5" fmla="*/ 185136 w 2322855"/>
              <a:gd name="connsiteY5" fmla="*/ 23426 h 3285313"/>
              <a:gd name="connsiteX6" fmla="*/ 152185 w 2322855"/>
              <a:gd name="connsiteY6" fmla="*/ 3060356 h 3285313"/>
              <a:gd name="connsiteX0" fmla="*/ 152185 w 2322855"/>
              <a:gd name="connsiteY0" fmla="*/ 3060356 h 3286372"/>
              <a:gd name="connsiteX1" fmla="*/ 2318736 w 2322855"/>
              <a:gd name="connsiteY1" fmla="*/ 3060356 h 3286372"/>
              <a:gd name="connsiteX2" fmla="*/ 2322855 w 2322855"/>
              <a:gd name="connsiteY2" fmla="*/ 897924 h 3286372"/>
              <a:gd name="connsiteX3" fmla="*/ 1062466 w 2322855"/>
              <a:gd name="connsiteY3" fmla="*/ 897924 h 3286372"/>
              <a:gd name="connsiteX4" fmla="*/ 1062466 w 2322855"/>
              <a:gd name="connsiteY4" fmla="*/ 0 h 3286372"/>
              <a:gd name="connsiteX5" fmla="*/ 185136 w 2322855"/>
              <a:gd name="connsiteY5" fmla="*/ 9139 h 3286372"/>
              <a:gd name="connsiteX6" fmla="*/ 152185 w 2322855"/>
              <a:gd name="connsiteY6" fmla="*/ 3060356 h 3286372"/>
              <a:gd name="connsiteX0" fmla="*/ 150700 w 2321370"/>
              <a:gd name="connsiteY0" fmla="*/ 3065505 h 3292579"/>
              <a:gd name="connsiteX1" fmla="*/ 2317251 w 2321370"/>
              <a:gd name="connsiteY1" fmla="*/ 3065505 h 3292579"/>
              <a:gd name="connsiteX2" fmla="*/ 2321370 w 2321370"/>
              <a:gd name="connsiteY2" fmla="*/ 903073 h 3292579"/>
              <a:gd name="connsiteX3" fmla="*/ 1060981 w 2321370"/>
              <a:gd name="connsiteY3" fmla="*/ 903073 h 3292579"/>
              <a:gd name="connsiteX4" fmla="*/ 1060981 w 2321370"/>
              <a:gd name="connsiteY4" fmla="*/ 5149 h 3292579"/>
              <a:gd name="connsiteX5" fmla="*/ 188413 w 2321370"/>
              <a:gd name="connsiteY5" fmla="*/ 0 h 3292579"/>
              <a:gd name="connsiteX6" fmla="*/ 150700 w 2321370"/>
              <a:gd name="connsiteY6" fmla="*/ 3065505 h 3292579"/>
              <a:gd name="connsiteX0" fmla="*/ 0 w 2170670"/>
              <a:gd name="connsiteY0" fmla="*/ 3065505 h 3292579"/>
              <a:gd name="connsiteX1" fmla="*/ 2166551 w 2170670"/>
              <a:gd name="connsiteY1" fmla="*/ 3065505 h 3292579"/>
              <a:gd name="connsiteX2" fmla="*/ 2170670 w 2170670"/>
              <a:gd name="connsiteY2" fmla="*/ 903073 h 3292579"/>
              <a:gd name="connsiteX3" fmla="*/ 910281 w 2170670"/>
              <a:gd name="connsiteY3" fmla="*/ 903073 h 3292579"/>
              <a:gd name="connsiteX4" fmla="*/ 910281 w 2170670"/>
              <a:gd name="connsiteY4" fmla="*/ 5149 h 3292579"/>
              <a:gd name="connsiteX5" fmla="*/ 37713 w 2170670"/>
              <a:gd name="connsiteY5" fmla="*/ 0 h 3292579"/>
              <a:gd name="connsiteX6" fmla="*/ 0 w 2170670"/>
              <a:gd name="connsiteY6" fmla="*/ 3065505 h 3292579"/>
              <a:gd name="connsiteX0" fmla="*/ 154536 w 2325206"/>
              <a:gd name="connsiteY0" fmla="*/ 3065505 h 3292579"/>
              <a:gd name="connsiteX1" fmla="*/ 2321087 w 2325206"/>
              <a:gd name="connsiteY1" fmla="*/ 3065505 h 3292579"/>
              <a:gd name="connsiteX2" fmla="*/ 2325206 w 2325206"/>
              <a:gd name="connsiteY2" fmla="*/ 903073 h 3292579"/>
              <a:gd name="connsiteX3" fmla="*/ 1064817 w 2325206"/>
              <a:gd name="connsiteY3" fmla="*/ 903073 h 3292579"/>
              <a:gd name="connsiteX4" fmla="*/ 1064817 w 2325206"/>
              <a:gd name="connsiteY4" fmla="*/ 5149 h 3292579"/>
              <a:gd name="connsiteX5" fmla="*/ 177962 w 2325206"/>
              <a:gd name="connsiteY5" fmla="*/ 0 h 3292579"/>
              <a:gd name="connsiteX6" fmla="*/ 154536 w 2325206"/>
              <a:gd name="connsiteY6" fmla="*/ 3065505 h 3292579"/>
              <a:gd name="connsiteX0" fmla="*/ 0 w 2170670"/>
              <a:gd name="connsiteY0" fmla="*/ 3065505 h 3292579"/>
              <a:gd name="connsiteX1" fmla="*/ 2166551 w 2170670"/>
              <a:gd name="connsiteY1" fmla="*/ 3065505 h 3292579"/>
              <a:gd name="connsiteX2" fmla="*/ 2170670 w 2170670"/>
              <a:gd name="connsiteY2" fmla="*/ 903073 h 3292579"/>
              <a:gd name="connsiteX3" fmla="*/ 910281 w 2170670"/>
              <a:gd name="connsiteY3" fmla="*/ 903073 h 3292579"/>
              <a:gd name="connsiteX4" fmla="*/ 910281 w 2170670"/>
              <a:gd name="connsiteY4" fmla="*/ 5149 h 3292579"/>
              <a:gd name="connsiteX5" fmla="*/ 23426 w 2170670"/>
              <a:gd name="connsiteY5" fmla="*/ 0 h 3292579"/>
              <a:gd name="connsiteX6" fmla="*/ 0 w 2170670"/>
              <a:gd name="connsiteY6" fmla="*/ 3065505 h 3292579"/>
              <a:gd name="connsiteX0" fmla="*/ 163077 w 2333747"/>
              <a:gd name="connsiteY0" fmla="*/ 3060743 h 3287464"/>
              <a:gd name="connsiteX1" fmla="*/ 2329628 w 2333747"/>
              <a:gd name="connsiteY1" fmla="*/ 3060743 h 3287464"/>
              <a:gd name="connsiteX2" fmla="*/ 2333747 w 2333747"/>
              <a:gd name="connsiteY2" fmla="*/ 898311 h 3287464"/>
              <a:gd name="connsiteX3" fmla="*/ 1073358 w 2333747"/>
              <a:gd name="connsiteY3" fmla="*/ 898311 h 3287464"/>
              <a:gd name="connsiteX4" fmla="*/ 1073358 w 2333747"/>
              <a:gd name="connsiteY4" fmla="*/ 387 h 3287464"/>
              <a:gd name="connsiteX5" fmla="*/ 153166 w 2333747"/>
              <a:gd name="connsiteY5" fmla="*/ 0 h 3287464"/>
              <a:gd name="connsiteX6" fmla="*/ 163077 w 2333747"/>
              <a:gd name="connsiteY6" fmla="*/ 3060743 h 3287464"/>
              <a:gd name="connsiteX0" fmla="*/ 9911 w 2180581"/>
              <a:gd name="connsiteY0" fmla="*/ 3060743 h 3287464"/>
              <a:gd name="connsiteX1" fmla="*/ 2176462 w 2180581"/>
              <a:gd name="connsiteY1" fmla="*/ 3060743 h 3287464"/>
              <a:gd name="connsiteX2" fmla="*/ 2180581 w 2180581"/>
              <a:gd name="connsiteY2" fmla="*/ 898311 h 3287464"/>
              <a:gd name="connsiteX3" fmla="*/ 920192 w 2180581"/>
              <a:gd name="connsiteY3" fmla="*/ 898311 h 3287464"/>
              <a:gd name="connsiteX4" fmla="*/ 920192 w 2180581"/>
              <a:gd name="connsiteY4" fmla="*/ 387 h 3287464"/>
              <a:gd name="connsiteX5" fmla="*/ 0 w 2180581"/>
              <a:gd name="connsiteY5" fmla="*/ 0 h 3287464"/>
              <a:gd name="connsiteX6" fmla="*/ 9911 w 2180581"/>
              <a:gd name="connsiteY6" fmla="*/ 3060743 h 3287464"/>
              <a:gd name="connsiteX0" fmla="*/ 161470 w 2332140"/>
              <a:gd name="connsiteY0" fmla="*/ 3060743 h 3287464"/>
              <a:gd name="connsiteX1" fmla="*/ 2328021 w 2332140"/>
              <a:gd name="connsiteY1" fmla="*/ 3060743 h 3287464"/>
              <a:gd name="connsiteX2" fmla="*/ 2332140 w 2332140"/>
              <a:gd name="connsiteY2" fmla="*/ 898311 h 3287464"/>
              <a:gd name="connsiteX3" fmla="*/ 1071751 w 2332140"/>
              <a:gd name="connsiteY3" fmla="*/ 898311 h 3287464"/>
              <a:gd name="connsiteX4" fmla="*/ 1071751 w 2332140"/>
              <a:gd name="connsiteY4" fmla="*/ 387 h 3287464"/>
              <a:gd name="connsiteX5" fmla="*/ 156321 w 2332140"/>
              <a:gd name="connsiteY5" fmla="*/ 0 h 3287464"/>
              <a:gd name="connsiteX6" fmla="*/ 161470 w 2332140"/>
              <a:gd name="connsiteY6" fmla="*/ 3060743 h 3287464"/>
              <a:gd name="connsiteX0" fmla="*/ 5149 w 2175819"/>
              <a:gd name="connsiteY0" fmla="*/ 3060743 h 3287464"/>
              <a:gd name="connsiteX1" fmla="*/ 2171700 w 2175819"/>
              <a:gd name="connsiteY1" fmla="*/ 3060743 h 3287464"/>
              <a:gd name="connsiteX2" fmla="*/ 2175819 w 2175819"/>
              <a:gd name="connsiteY2" fmla="*/ 898311 h 3287464"/>
              <a:gd name="connsiteX3" fmla="*/ 915430 w 2175819"/>
              <a:gd name="connsiteY3" fmla="*/ 898311 h 3287464"/>
              <a:gd name="connsiteX4" fmla="*/ 915430 w 2175819"/>
              <a:gd name="connsiteY4" fmla="*/ 387 h 3287464"/>
              <a:gd name="connsiteX5" fmla="*/ 0 w 2175819"/>
              <a:gd name="connsiteY5" fmla="*/ 0 h 3287464"/>
              <a:gd name="connsiteX6" fmla="*/ 5149 w 2175819"/>
              <a:gd name="connsiteY6" fmla="*/ 3060743 h 3287464"/>
              <a:gd name="connsiteX0" fmla="*/ 5149 w 2175819"/>
              <a:gd name="connsiteY0" fmla="*/ 3060743 h 3060743"/>
              <a:gd name="connsiteX1" fmla="*/ 2171700 w 2175819"/>
              <a:gd name="connsiteY1" fmla="*/ 3060743 h 3060743"/>
              <a:gd name="connsiteX2" fmla="*/ 2175819 w 2175819"/>
              <a:gd name="connsiteY2" fmla="*/ 898311 h 3060743"/>
              <a:gd name="connsiteX3" fmla="*/ 915430 w 2175819"/>
              <a:gd name="connsiteY3" fmla="*/ 898311 h 3060743"/>
              <a:gd name="connsiteX4" fmla="*/ 915430 w 2175819"/>
              <a:gd name="connsiteY4" fmla="*/ 387 h 3060743"/>
              <a:gd name="connsiteX5" fmla="*/ 0 w 2175819"/>
              <a:gd name="connsiteY5" fmla="*/ 0 h 3060743"/>
              <a:gd name="connsiteX6" fmla="*/ 5149 w 2175819"/>
              <a:gd name="connsiteY6" fmla="*/ 3060743 h 306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75819" h="3060743">
                <a:moveTo>
                  <a:pt x="5149" y="3060743"/>
                </a:moveTo>
                <a:lnTo>
                  <a:pt x="2171700" y="3060743"/>
                </a:lnTo>
                <a:lnTo>
                  <a:pt x="2175819" y="898311"/>
                </a:lnTo>
                <a:lnTo>
                  <a:pt x="915430" y="898311"/>
                </a:lnTo>
                <a:lnTo>
                  <a:pt x="915430" y="387"/>
                </a:lnTo>
                <a:lnTo>
                  <a:pt x="0" y="0"/>
                </a:lnTo>
                <a:cubicBezTo>
                  <a:pt x="1716" y="1020248"/>
                  <a:pt x="3433" y="2040495"/>
                  <a:pt x="5149" y="3060743"/>
                </a:cubicBezTo>
                <a:close/>
              </a:path>
            </a:pathLst>
          </a:cu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688124" y="724541"/>
            <a:ext cx="2160933" cy="3055059"/>
            <a:chOff x="5688124" y="724541"/>
            <a:chExt cx="2160933" cy="3055059"/>
          </a:xfrm>
        </p:grpSpPr>
        <p:sp>
          <p:nvSpPr>
            <p:cNvPr id="25" name="Rectangle 24"/>
            <p:cNvSpPr/>
            <p:nvPr/>
          </p:nvSpPr>
          <p:spPr bwMode="auto">
            <a:xfrm>
              <a:off x="5688124" y="724541"/>
              <a:ext cx="900000" cy="900000"/>
            </a:xfrm>
            <a:prstGeom prst="rect">
              <a:avLst/>
            </a:prstGeom>
            <a:solidFill>
              <a:srgbClr val="CCFFCC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5689057" y="1619600"/>
              <a:ext cx="2160000" cy="2160000"/>
            </a:xfrm>
            <a:prstGeom prst="rect">
              <a:avLst/>
            </a:prstGeom>
            <a:solidFill>
              <a:srgbClr val="66CCF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lg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3633-F714-446A-A9D2-8CBC099F1938}" type="slidenum">
              <a:rPr lang="it-IT" altLang="en-US"/>
              <a:pPr/>
              <a:t>13</a:t>
            </a:fld>
            <a:endParaRPr lang="it-IT" alt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Pythagoras’ theorem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304799" y="3897052"/>
            <a:ext cx="4357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Relies upon properties of Euclidean space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6" name="Right Triangle 15"/>
          <p:cNvSpPr/>
          <p:nvPr/>
        </p:nvSpPr>
        <p:spPr bwMode="auto">
          <a:xfrm>
            <a:off x="6595800" y="721433"/>
            <a:ext cx="2160000" cy="900000"/>
          </a:xfrm>
          <a:prstGeom prst="rtTriangle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ight Triangle 14"/>
          <p:cNvSpPr/>
          <p:nvPr/>
        </p:nvSpPr>
        <p:spPr bwMode="auto">
          <a:xfrm rot="5400000">
            <a:off x="7225800" y="2253059"/>
            <a:ext cx="2160000" cy="900000"/>
          </a:xfrm>
          <a:prstGeom prst="rtTriangle">
            <a:avLst/>
          </a:prstGeom>
          <a:solidFill>
            <a:srgbClr val="FFCCFF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3F5C6"/>
              </a:clrFrom>
              <a:clrTo>
                <a:srgbClr val="F3F5C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24" y="1026064"/>
            <a:ext cx="1828800" cy="2182368"/>
          </a:xfrm>
          <a:prstGeom prst="rect">
            <a:avLst/>
          </a:prstGeom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667745" y="3212888"/>
            <a:ext cx="232007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hlink"/>
              </a:buClr>
            </a:pP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Pythagoras of Samos (c570-495 BC)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3433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69 C -0.05816 -0.03148 -0.13819 0.0044 -0.16788 0.0932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41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7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C -0.02257 0.06736 -0.09722 0.13102 -0.16753 0.0888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5116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5" grpId="0" animBg="1"/>
      <p:bldP spid="13" grpId="0" animBg="1"/>
      <p:bldP spid="2" grpId="0" animBg="1"/>
      <p:bldP spid="2" grpId="1" animBg="1"/>
      <p:bldP spid="7" grpId="0" animBg="1"/>
      <p:bldP spid="7" grpId="1" animBg="1"/>
      <p:bldP spid="20" grpId="0" animBg="1"/>
      <p:bldP spid="20" grpId="1" animBg="1"/>
      <p:bldP spid="16" grpId="0" animBg="1"/>
      <p:bldP spid="16" grpId="1" animBg="1"/>
      <p:bldP spid="16" grpId="2" animBg="1"/>
      <p:bldP spid="16" grpId="3" animBg="1"/>
      <p:bldP spid="15" grpId="0" animBg="1"/>
      <p:bldP spid="15" grpId="1" animBg="1"/>
      <p:bldP spid="15" grpId="2" animBg="1"/>
      <p:bldP spid="15" grpId="3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5490"/>
            <a:ext cx="9144000" cy="6858000"/>
          </a:xfrm>
          <a:prstGeom prst="rect">
            <a:avLst/>
          </a:prstGeom>
          <a:solidFill>
            <a:schemeClr val="bg1">
              <a:alpha val="48000"/>
            </a:schemeClr>
          </a:solidFill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5228"/>
            <a:ext cx="8229600" cy="1398238"/>
          </a:xfr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Join flagship </a:t>
            </a:r>
            <a:r>
              <a:rPr lang="en-US" sz="3200" b="1" dirty="0" err="1" smtClean="0">
                <a:solidFill>
                  <a:schemeClr val="tx1"/>
                </a:solidFill>
              </a:rPr>
              <a:t>programme</a:t>
            </a:r>
            <a:r>
              <a:rPr lang="en-US" sz="3200" b="1" dirty="0" smtClean="0">
                <a:solidFill>
                  <a:schemeClr val="tx1"/>
                </a:solidFill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</a:rPr>
              <a:t>MPhys</a:t>
            </a:r>
            <a:r>
              <a:rPr lang="en-US" sz="3200" dirty="0" smtClean="0">
                <a:solidFill>
                  <a:schemeClr val="tx1"/>
                </a:solidFill>
              </a:rPr>
              <a:t> with year in experimental research 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Positions are still open for experimental projects to start in October 2020 (or later)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1192" y="4963342"/>
            <a:ext cx="3575608" cy="1477328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Please get in contact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asap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Professor Hendrik Ulbricht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Quantum, Light and Matter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h.ulbricht@soton.ac.uk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room: 46/5011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1641882"/>
            <a:ext cx="4557658" cy="4801315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Projects are hosted by the QLM group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P&amp;A and research topics include: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 photons and squeezed light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 theory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Solid-state theory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Polaritonics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Nanomaterials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</a:t>
            </a:r>
            <a:r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biomedical applications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X-ray diffraction and imaging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atoms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Nano-optics and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plasmonics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Optomechanics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THz spectroscopy and semiconductor lasers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Raman and ultra-fast spectroscopy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2d materials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Liquid crystal materials and analysis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Matterwave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interferometry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Fundamental physics on the table top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2605" y="1657372"/>
            <a:ext cx="3584196" cy="3139321"/>
          </a:xfrm>
          <a:prstGeom prst="rect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Who can join?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excited about experimental 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 theoretical research within the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Quantum, Light and Matter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roup. You have an average mark of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 less than 70.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Research project condition: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will spend the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entire 4</a:t>
            </a:r>
            <a:r>
              <a:rPr kumimoji="0" lang="en-US" sz="1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year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studies on an exclusive Physics 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esearch project. </a:t>
            </a:r>
          </a:p>
        </p:txBody>
      </p:sp>
    </p:spTree>
    <p:extLst>
      <p:ext uri="{BB962C8B-B14F-4D97-AF65-F5344CB8AC3E}">
        <p14:creationId xmlns:p14="http://schemas.microsoft.com/office/powerpoint/2010/main" val="98891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9" r="5987"/>
          <a:stretch/>
        </p:blipFill>
        <p:spPr>
          <a:xfrm>
            <a:off x="4662755" y="1494128"/>
            <a:ext cx="3959288" cy="323018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3633-F714-446A-A9D2-8CBC099F1938}" type="slidenum">
              <a:rPr lang="it-IT" altLang="en-US"/>
              <a:pPr/>
              <a:t>2</a:t>
            </a:fld>
            <a:endParaRPr lang="it-IT" alt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Helicopter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dynamics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49925" name="Text Box 5"/>
          <p:cNvSpPr txBox="1">
            <a:spLocks noChangeArrowheads="1"/>
          </p:cNvSpPr>
          <p:nvPr/>
        </p:nvSpPr>
        <p:spPr bwMode="auto">
          <a:xfrm>
            <a:off x="6445250" y="4689140"/>
            <a:ext cx="226695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chemeClr val="hlink"/>
              </a:buClr>
            </a:pP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www.robinsonheli.com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304800" y="1506199"/>
            <a:ext cx="37409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You are James Bond / Lara Croft / …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07" y="1902665"/>
            <a:ext cx="828092" cy="16021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5" r="3092"/>
          <a:stretch/>
        </p:blipFill>
        <p:spPr>
          <a:xfrm flipH="1">
            <a:off x="3617156" y="1902665"/>
            <a:ext cx="737114" cy="1602178"/>
          </a:xfrm>
          <a:prstGeom prst="rect">
            <a:avLst/>
          </a:prstGeom>
        </p:spPr>
      </p:pic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304799" y="3562755"/>
            <a:ext cx="4357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… and have seized a convenient helicopter in which to pursue your foe …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8" name="Text Box 69"/>
          <p:cNvSpPr txBox="1">
            <a:spLocks noChangeArrowheads="1"/>
          </p:cNvSpPr>
          <p:nvPr/>
        </p:nvSpPr>
        <p:spPr bwMode="auto">
          <a:xfrm>
            <a:off x="304799" y="4126146"/>
            <a:ext cx="4357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You push forward the control column to tilt the rotor forward and accelerate the aircraft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304799" y="4962654"/>
            <a:ext cx="4357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What happens next ?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722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49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25" grpId="0"/>
      <p:bldP spid="36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3633-F714-446A-A9D2-8CBC099F1938}" type="slidenum">
              <a:rPr lang="it-IT" altLang="en-US"/>
              <a:pPr/>
              <a:t>3</a:t>
            </a:fld>
            <a:endParaRPr lang="it-IT" alt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Bicycle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dynamics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304800" y="1506199"/>
            <a:ext cx="4555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You are </a:t>
            </a: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Victoria Pendleton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/ Chris </a:t>
            </a:r>
            <a:r>
              <a:rPr lang="en-GB" altLang="en-US" sz="16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Froome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/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…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304799" y="3897052"/>
            <a:ext cx="435795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Approaching a curve after a long straight run, you turn the handlebars a little to the right (clockwise when viewed from above)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304799" y="4962654"/>
            <a:ext cx="4357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Which way does the road curve?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789181" y="1484312"/>
            <a:ext cx="3828599" cy="3240000"/>
            <a:chOff x="4789181" y="1484312"/>
            <a:chExt cx="3828599" cy="3240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80" r="45083"/>
            <a:stretch/>
          </p:blipFill>
          <p:spPr>
            <a:xfrm>
              <a:off x="6709568" y="1484312"/>
              <a:ext cx="1908212" cy="3240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9" t="9051" r="15923" b="2750"/>
            <a:stretch/>
          </p:blipFill>
          <p:spPr>
            <a:xfrm>
              <a:off x="4789181" y="1484312"/>
              <a:ext cx="1835047" cy="32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12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860032" y="1484312"/>
            <a:ext cx="3757748" cy="3240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3633-F714-446A-A9D2-8CBC099F1938}" type="slidenum">
              <a:rPr lang="it-IT" altLang="en-US"/>
              <a:pPr/>
              <a:t>4</a:t>
            </a:fld>
            <a:endParaRPr lang="it-IT" alt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Inclined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planes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304800" y="1506199"/>
            <a:ext cx="4555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You have two identical basketballs…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7" name="Text Box 69"/>
          <p:cNvSpPr txBox="1">
            <a:spLocks noChangeArrowheads="1"/>
          </p:cNvSpPr>
          <p:nvPr/>
        </p:nvSpPr>
        <p:spPr bwMode="auto">
          <a:xfrm>
            <a:off x="304799" y="3543030"/>
            <a:ext cx="4357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One is placed directly on the inclined plane, the other is carried by a toy truck.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304799" y="4962654"/>
            <a:ext cx="556334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Do they reach the bottom of the slope at the same time?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5" name="Right Triangle 4"/>
          <p:cNvSpPr/>
          <p:nvPr/>
        </p:nvSpPr>
        <p:spPr bwMode="auto">
          <a:xfrm>
            <a:off x="5048519" y="3429000"/>
            <a:ext cx="2728800" cy="1008112"/>
          </a:xfrm>
          <a:prstGeom prst="rtTriangle">
            <a:avLst/>
          </a:prstGeom>
          <a:solidFill>
            <a:schemeClr val="tx1">
              <a:lumMod val="65000"/>
              <a:lumOff val="3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Parallelogram 5"/>
          <p:cNvSpPr/>
          <p:nvPr/>
        </p:nvSpPr>
        <p:spPr bwMode="auto">
          <a:xfrm rot="1214849">
            <a:off x="5155266" y="2770672"/>
            <a:ext cx="3241622" cy="1244646"/>
          </a:xfrm>
          <a:prstGeom prst="parallelogram">
            <a:avLst/>
          </a:prstGeom>
          <a:solidFill>
            <a:schemeClr val="tx1">
              <a:lumMod val="50000"/>
              <a:lumOff val="50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55909">
            <a:off x="5728212" y="1620385"/>
            <a:ext cx="1254894" cy="1667979"/>
            <a:chOff x="5647168" y="1691459"/>
            <a:chExt cx="1254894" cy="166797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46137">
              <a:off x="5783752" y="2241128"/>
              <a:ext cx="1118310" cy="111831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168" y="1691459"/>
              <a:ext cx="935547" cy="935547"/>
            </a:xfrm>
            <a:prstGeom prst="rect">
              <a:avLst/>
            </a:prstGeom>
          </p:spPr>
        </p:pic>
      </p:grpSp>
      <p:sp>
        <p:nvSpPr>
          <p:cNvPr id="16" name="Text Box 69"/>
          <p:cNvSpPr txBox="1">
            <a:spLocks noChangeArrowheads="1"/>
          </p:cNvSpPr>
          <p:nvPr/>
        </p:nvSpPr>
        <p:spPr bwMode="auto">
          <a:xfrm>
            <a:off x="304799" y="2943120"/>
            <a:ext cx="4357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You place them side-by-side at the top of a smoothly sloping inclined plane.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7" name="Text Box 69"/>
          <p:cNvSpPr txBox="1">
            <a:spLocks noChangeArrowheads="1"/>
          </p:cNvSpPr>
          <p:nvPr/>
        </p:nvSpPr>
        <p:spPr bwMode="auto">
          <a:xfrm>
            <a:off x="304799" y="4140369"/>
            <a:ext cx="435795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The two basketballs are released at the same instant.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2046">
            <a:off x="5851654" y="2172483"/>
            <a:ext cx="1118310" cy="111831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909">
            <a:off x="5744367" y="1613138"/>
            <a:ext cx="935547" cy="935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600908"/>
            <a:ext cx="935547" cy="93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10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3.7037E-7 L 0.17118 0.0791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59" y="395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-3.7037E-6 L 0.18507 0.09005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3" y="449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8" presetClass="emph" presetSubtype="0" ac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6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9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F3633-F714-446A-A9D2-8CBC099F1938}" type="slidenum">
              <a:rPr lang="it-IT" altLang="en-US"/>
              <a:pPr/>
              <a:t>5</a:t>
            </a:fld>
            <a:endParaRPr lang="it-IT" altLang="en-US"/>
          </a:p>
        </p:txBody>
      </p:sp>
      <p:sp>
        <p:nvSpPr>
          <p:cNvPr id="8499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Pianoforte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6" name="Text Box 69"/>
          <p:cNvSpPr txBox="1">
            <a:spLocks noChangeArrowheads="1"/>
          </p:cNvSpPr>
          <p:nvPr/>
        </p:nvSpPr>
        <p:spPr bwMode="auto">
          <a:xfrm>
            <a:off x="304800" y="1506199"/>
            <a:ext cx="351111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The piano has two or three strings for each note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39" name="Text Box 69"/>
          <p:cNvSpPr txBox="1">
            <a:spLocks noChangeArrowheads="1"/>
          </p:cNvSpPr>
          <p:nvPr/>
        </p:nvSpPr>
        <p:spPr bwMode="auto">
          <a:xfrm>
            <a:off x="304799" y="4962654"/>
            <a:ext cx="57793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How does this give the instrument its characteristic sound?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484312"/>
            <a:ext cx="4543589" cy="3029060"/>
          </a:xfrm>
          <a:prstGeom prst="rect">
            <a:avLst/>
          </a:prstGeom>
        </p:spPr>
      </p:pic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04800" y="2164172"/>
            <a:ext cx="3691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When a key is pressed, the hammer strikes these strings simultaneously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5940412" y="4473116"/>
            <a:ext cx="27720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chemeClr val="hlink"/>
              </a:buClr>
            </a:pP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K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Wayne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Land www.musicresourcesusa.com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6104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7D07-ADFF-4EB2-915E-C0656BEB7551}" type="slidenum">
              <a:rPr lang="it-IT" altLang="en-US"/>
              <a:pPr/>
              <a:t>6</a:t>
            </a:fld>
            <a:endParaRPr lang="it-IT" altLang="en-US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Principles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of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Classical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Mechanics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304800" y="1506199"/>
            <a:ext cx="4555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Newton’s laws of motion (in an inertial frame)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3" name="Text Box 69"/>
          <p:cNvSpPr txBox="1">
            <a:spLocks noChangeArrowheads="1"/>
          </p:cNvSpPr>
          <p:nvPr/>
        </p:nvSpPr>
        <p:spPr bwMode="auto">
          <a:xfrm>
            <a:off x="503548" y="1835460"/>
            <a:ext cx="41044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30000"/>
              </a:spcBef>
              <a:buClr>
                <a:srgbClr val="FFCC66"/>
              </a:buClr>
              <a:buFont typeface="+mj-lt"/>
              <a:buAutoNum type="arabicPeriod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a body continues in constant motion unless acted upon by an external force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4" name="Text Box 69"/>
          <p:cNvSpPr txBox="1">
            <a:spLocks noChangeArrowheads="1"/>
          </p:cNvSpPr>
          <p:nvPr/>
        </p:nvSpPr>
        <p:spPr bwMode="auto">
          <a:xfrm>
            <a:off x="503548" y="2365141"/>
            <a:ext cx="52205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30000"/>
              </a:spcBef>
              <a:buClr>
                <a:srgbClr val="FFCC66"/>
              </a:buClr>
              <a:buFont typeface="+mj-lt"/>
              <a:buAutoNum type="arabicPeriod" startAt="2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an external force causes a proportional acceleration in inverse relation to the body’s mass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5" name="Text Box 69"/>
          <p:cNvSpPr txBox="1">
            <a:spLocks noChangeArrowheads="1"/>
          </p:cNvSpPr>
          <p:nvPr/>
        </p:nvSpPr>
        <p:spPr bwMode="auto">
          <a:xfrm>
            <a:off x="501564" y="2910426"/>
            <a:ext cx="49345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30000"/>
              </a:spcBef>
              <a:buClr>
                <a:srgbClr val="FFCC66"/>
              </a:buClr>
              <a:buFont typeface="+mj-lt"/>
              <a:buAutoNum type="arabicPeriod" startAt="3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every action has an equal and opposite reaction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0054" t="28571" r="33069" b="15801"/>
          <a:stretch/>
        </p:blipFill>
        <p:spPr>
          <a:xfrm>
            <a:off x="6180687" y="1494128"/>
            <a:ext cx="2441036" cy="27629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7"/>
          <a:stretch/>
        </p:blipFill>
        <p:spPr>
          <a:xfrm>
            <a:off x="4984978" y="2475058"/>
            <a:ext cx="1368152" cy="17835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896296" y="4221088"/>
            <a:ext cx="385216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chemeClr val="hlink"/>
              </a:buClr>
            </a:pP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I S Newton,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Philosophiæ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Naturalis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Principia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Mathematica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(1687)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9" name="Text Box 69"/>
          <p:cNvSpPr txBox="1">
            <a:spLocks noChangeArrowheads="1"/>
          </p:cNvSpPr>
          <p:nvPr/>
        </p:nvSpPr>
        <p:spPr bwMode="auto">
          <a:xfrm>
            <a:off x="303147" y="4686114"/>
            <a:ext cx="3548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Principle of conservation of energy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 r="7877" b="14119"/>
          <a:stretch/>
        </p:blipFill>
        <p:spPr>
          <a:xfrm>
            <a:off x="3577388" y="3617689"/>
            <a:ext cx="1748187" cy="2100040"/>
          </a:xfrm>
          <a:prstGeom prst="rect">
            <a:avLst/>
          </a:prstGeom>
        </p:spPr>
      </p:pic>
      <p:sp>
        <p:nvSpPr>
          <p:cNvPr id="24" name="Text Box 69"/>
          <p:cNvSpPr txBox="1">
            <a:spLocks noChangeArrowheads="1"/>
          </p:cNvSpPr>
          <p:nvPr/>
        </p:nvSpPr>
        <p:spPr bwMode="auto">
          <a:xfrm>
            <a:off x="312098" y="5718738"/>
            <a:ext cx="3548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Properties of Euclidean space</a:t>
            </a:r>
            <a:endParaRPr lang="en-GB" altLang="en-US" sz="1600" dirty="0">
              <a:solidFill>
                <a:srgbClr val="FFCC66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962" y="4520152"/>
            <a:ext cx="1469286" cy="1770224"/>
          </a:xfrm>
          <a:prstGeom prst="rect">
            <a:avLst/>
          </a:prstGeom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19931" y="3852223"/>
            <a:ext cx="2809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chemeClr val="hlink"/>
              </a:buClr>
            </a:pP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G Galilei, Discorsi e Dimostrazioni Matematiche Intorno a Due Nuove Scienze (1638)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91580" y="5369150"/>
            <a:ext cx="28091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chemeClr val="hlink"/>
              </a:buClr>
            </a:pP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Émilie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du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Châtelet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,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Principes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mathématiques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de la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philosophie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naturelle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(1759)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2836504" y="6102926"/>
            <a:ext cx="25000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chemeClr val="hlink"/>
              </a:buClr>
            </a:pPr>
            <a:r>
              <a:rPr lang="it-IT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Euclid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of Alexandria, </a:t>
            </a:r>
            <a:r>
              <a:rPr lang="el-GR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Στοιχεῖα</a:t>
            </a:r>
            <a:r>
              <a:rPr lang="en-GB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(c300 BC)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2D2518"/>
              </a:clrFrom>
              <a:clrTo>
                <a:srgbClr val="2D251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8" y="4438427"/>
            <a:ext cx="1759085" cy="1861446"/>
          </a:xfrm>
          <a:prstGeom prst="rect">
            <a:avLst/>
          </a:prstGeom>
        </p:spPr>
      </p:pic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924329" y="6273316"/>
            <a:ext cx="2500099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chemeClr val="hlink"/>
              </a:buClr>
            </a:pPr>
            <a:r>
              <a:rPr lang="en-GB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R </a:t>
            </a:r>
            <a:r>
              <a:rPr lang="en-GB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Decartes</a:t>
            </a:r>
            <a:r>
              <a:rPr lang="en-GB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, La G</a:t>
            </a:r>
            <a:r>
              <a:rPr lang="it-IT" altLang="en-US" sz="1000" dirty="0" err="1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é</a:t>
            </a:r>
            <a:r>
              <a:rPr lang="en-GB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om</a:t>
            </a:r>
            <a:r>
              <a:rPr lang="it-IT" altLang="en-US" sz="1000" dirty="0" err="1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é</a:t>
            </a:r>
            <a:r>
              <a:rPr lang="en-GB" altLang="en-US" sz="1000" dirty="0" err="1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trie</a:t>
            </a:r>
            <a:r>
              <a:rPr lang="en-GB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 </a:t>
            </a:r>
            <a:r>
              <a:rPr lang="it-IT" altLang="en-US" sz="1000" dirty="0" smtClean="0">
                <a:solidFill>
                  <a:schemeClr val="folHlink"/>
                </a:solidFill>
                <a:latin typeface="Tahoma" pitchFamily="34" charset="0"/>
                <a:sym typeface="Symbol" pitchFamily="18" charset="2"/>
              </a:rPr>
              <a:t>(1637)</a:t>
            </a:r>
            <a:endParaRPr lang="it-IT" altLang="en-US" sz="1000" dirty="0">
              <a:solidFill>
                <a:schemeClr val="folHlink"/>
              </a:solidFill>
              <a:latin typeface="Tahoma" pitchFamily="34" charset="0"/>
              <a:sym typeface="Symbol" pitchFamily="18" charset="2"/>
            </a:endParaRPr>
          </a:p>
        </p:txBody>
      </p:sp>
      <p:pic>
        <p:nvPicPr>
          <p:cNvPr id="22" name="Picture 481" descr="galileo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966" y="3140968"/>
            <a:ext cx="16573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8" grpId="0"/>
      <p:bldP spid="19" grpId="0"/>
      <p:bldP spid="24" grpId="0"/>
      <p:bldP spid="27" grpId="0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D7D07-ADFF-4EB2-915E-C0656BEB7551}" type="slidenum">
              <a:rPr lang="it-IT" altLang="en-US"/>
              <a:pPr/>
              <a:t>7</a:t>
            </a:fld>
            <a:endParaRPr lang="it-IT" altLang="en-US"/>
          </a:p>
        </p:txBody>
      </p:sp>
      <p:sp>
        <p:nvSpPr>
          <p:cNvPr id="119877" name="Rectangle 69"/>
          <p:cNvSpPr>
            <a:spLocks noChangeArrowheads="1"/>
          </p:cNvSpPr>
          <p:nvPr/>
        </p:nvSpPr>
        <p:spPr bwMode="auto">
          <a:xfrm>
            <a:off x="1331913" y="2196000"/>
            <a:ext cx="6480175" cy="1189038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9876" name="Rectangle 68"/>
          <p:cNvSpPr>
            <a:spLocks noChangeArrowheads="1"/>
          </p:cNvSpPr>
          <p:nvPr/>
        </p:nvSpPr>
        <p:spPr bwMode="auto">
          <a:xfrm>
            <a:off x="1331913" y="1224000"/>
            <a:ext cx="6480175" cy="86400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Classical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Mechanics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19965" name="Group 157"/>
          <p:cNvGrpSpPr>
            <a:grpSpLocks/>
          </p:cNvGrpSpPr>
          <p:nvPr/>
        </p:nvGrpSpPr>
        <p:grpSpPr bwMode="auto">
          <a:xfrm>
            <a:off x="1223963" y="1080000"/>
            <a:ext cx="2303462" cy="864000"/>
            <a:chOff x="771" y="822"/>
            <a:chExt cx="1451" cy="725"/>
          </a:xfrm>
        </p:grpSpPr>
        <p:sp>
          <p:nvSpPr>
            <p:cNvPr id="119838" name="Rectangle 30"/>
            <p:cNvSpPr>
              <a:spLocks noChangeArrowheads="1"/>
            </p:cNvSpPr>
            <p:nvPr/>
          </p:nvSpPr>
          <p:spPr bwMode="auto">
            <a:xfrm>
              <a:off x="771" y="822"/>
              <a:ext cx="1451" cy="725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843" name="Rectangle 35"/>
            <p:cNvSpPr>
              <a:spLocks noChangeArrowheads="1"/>
            </p:cNvSpPr>
            <p:nvPr/>
          </p:nvSpPr>
          <p:spPr bwMode="auto">
            <a:xfrm>
              <a:off x="794" y="970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FFFF00"/>
                  </a:solidFill>
                  <a:latin typeface="Gill Sans MT" pitchFamily="34" charset="0"/>
                </a:rPr>
                <a:t>LINEAR MOTION OF SYSTEMS OF PARTICLES</a:t>
              </a:r>
              <a:endParaRPr lang="it-IT" altLang="en-US" sz="1400" dirty="0">
                <a:solidFill>
                  <a:srgbClr val="FFFF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1" name="Group 143"/>
          <p:cNvGrpSpPr>
            <a:grpSpLocks/>
          </p:cNvGrpSpPr>
          <p:nvPr/>
        </p:nvGrpSpPr>
        <p:grpSpPr bwMode="auto">
          <a:xfrm>
            <a:off x="3527425" y="1368000"/>
            <a:ext cx="4213225" cy="287337"/>
            <a:chOff x="2222" y="1003"/>
            <a:chExt cx="2654" cy="181"/>
          </a:xfrm>
        </p:grpSpPr>
        <p:sp>
          <p:nvSpPr>
            <p:cNvPr id="119839" name="Rectangle 31"/>
            <p:cNvSpPr>
              <a:spLocks noChangeArrowheads="1"/>
            </p:cNvSpPr>
            <p:nvPr/>
          </p:nvSpPr>
          <p:spPr bwMode="auto">
            <a:xfrm>
              <a:off x="2222" y="1003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844" name="Rectangle 36"/>
            <p:cNvSpPr>
              <a:spLocks noChangeArrowheads="1"/>
            </p:cNvSpPr>
            <p:nvPr/>
          </p:nvSpPr>
          <p:spPr bwMode="auto">
            <a:xfrm>
              <a:off x="2290" y="1025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Newton’s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2nd law for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bodies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(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internal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forces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cancel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)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2" name="Group 144"/>
          <p:cNvGrpSpPr>
            <a:grpSpLocks/>
          </p:cNvGrpSpPr>
          <p:nvPr/>
        </p:nvGrpSpPr>
        <p:grpSpPr bwMode="auto">
          <a:xfrm>
            <a:off x="3527425" y="1656000"/>
            <a:ext cx="4213225" cy="287338"/>
            <a:chOff x="2222" y="1184"/>
            <a:chExt cx="2654" cy="181"/>
          </a:xfrm>
        </p:grpSpPr>
        <p:sp>
          <p:nvSpPr>
            <p:cNvPr id="119840" name="Rectangle 32"/>
            <p:cNvSpPr>
              <a:spLocks noChangeArrowheads="1"/>
            </p:cNvSpPr>
            <p:nvPr/>
          </p:nvSpPr>
          <p:spPr bwMode="auto">
            <a:xfrm>
              <a:off x="2222" y="1184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845" name="Rectangle 37"/>
            <p:cNvSpPr>
              <a:spLocks noChangeArrowheads="1"/>
            </p:cNvSpPr>
            <p:nvPr/>
          </p:nvSpPr>
          <p:spPr bwMode="auto">
            <a:xfrm>
              <a:off x="2290" y="1207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rocket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motion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66" name="Group 158"/>
          <p:cNvGrpSpPr>
            <a:grpSpLocks/>
          </p:cNvGrpSpPr>
          <p:nvPr/>
        </p:nvGrpSpPr>
        <p:grpSpPr bwMode="auto">
          <a:xfrm>
            <a:off x="1223963" y="2088000"/>
            <a:ext cx="2303462" cy="1152525"/>
            <a:chOff x="771" y="1638"/>
            <a:chExt cx="1451" cy="726"/>
          </a:xfrm>
        </p:grpSpPr>
        <p:sp>
          <p:nvSpPr>
            <p:cNvPr id="119833" name="Rectangle 25"/>
            <p:cNvSpPr>
              <a:spLocks noChangeArrowheads="1"/>
            </p:cNvSpPr>
            <p:nvPr/>
          </p:nvSpPr>
          <p:spPr bwMode="auto">
            <a:xfrm>
              <a:off x="771" y="1638"/>
              <a:ext cx="1451" cy="726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848" name="Rectangle 40"/>
            <p:cNvSpPr>
              <a:spLocks noChangeArrowheads="1"/>
            </p:cNvSpPr>
            <p:nvPr/>
          </p:nvSpPr>
          <p:spPr bwMode="auto">
            <a:xfrm>
              <a:off x="794" y="1905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FFFF00"/>
                  </a:solidFill>
                  <a:latin typeface="Gill Sans MT" pitchFamily="34" charset="0"/>
                </a:rPr>
                <a:t>ANGULAR MOTION</a:t>
              </a:r>
              <a:endParaRPr lang="it-IT" altLang="en-US" sz="1400" dirty="0">
                <a:solidFill>
                  <a:srgbClr val="FFFF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4" name="Group 146"/>
          <p:cNvGrpSpPr>
            <a:grpSpLocks/>
          </p:cNvGrpSpPr>
          <p:nvPr/>
        </p:nvGrpSpPr>
        <p:grpSpPr bwMode="auto">
          <a:xfrm>
            <a:off x="3527425" y="2088000"/>
            <a:ext cx="4213225" cy="287338"/>
            <a:chOff x="2222" y="1638"/>
            <a:chExt cx="2654" cy="181"/>
          </a:xfrm>
        </p:grpSpPr>
        <p:sp>
          <p:nvSpPr>
            <p:cNvPr id="119834" name="Rectangle 26"/>
            <p:cNvSpPr>
              <a:spLocks noChangeArrowheads="1"/>
            </p:cNvSpPr>
            <p:nvPr/>
          </p:nvSpPr>
          <p:spPr bwMode="auto">
            <a:xfrm>
              <a:off x="2222" y="1638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849" name="Rectangle 41"/>
            <p:cNvSpPr>
              <a:spLocks noChangeArrowheads="1"/>
            </p:cNvSpPr>
            <p:nvPr/>
          </p:nvSpPr>
          <p:spPr bwMode="auto">
            <a:xfrm>
              <a:off x="2290" y="1661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rotations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and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infinitessimal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rotations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5" name="Group 147"/>
          <p:cNvGrpSpPr>
            <a:grpSpLocks/>
          </p:cNvGrpSpPr>
          <p:nvPr/>
        </p:nvGrpSpPr>
        <p:grpSpPr bwMode="auto">
          <a:xfrm>
            <a:off x="3527425" y="2376000"/>
            <a:ext cx="4213225" cy="287337"/>
            <a:chOff x="2222" y="1819"/>
            <a:chExt cx="2654" cy="181"/>
          </a:xfrm>
        </p:grpSpPr>
        <p:sp>
          <p:nvSpPr>
            <p:cNvPr id="119831" name="Rectangle 23"/>
            <p:cNvSpPr>
              <a:spLocks noChangeArrowheads="1"/>
            </p:cNvSpPr>
            <p:nvPr/>
          </p:nvSpPr>
          <p:spPr bwMode="auto">
            <a:xfrm>
              <a:off x="2222" y="1819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850" name="Rectangle 42"/>
            <p:cNvSpPr>
              <a:spLocks noChangeArrowheads="1"/>
            </p:cNvSpPr>
            <p:nvPr/>
          </p:nvSpPr>
          <p:spPr bwMode="auto">
            <a:xfrm>
              <a:off x="2290" y="1843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angular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velocity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vector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angular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momentum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torque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0" name="Group 142"/>
          <p:cNvGrpSpPr>
            <a:grpSpLocks/>
          </p:cNvGrpSpPr>
          <p:nvPr/>
        </p:nvGrpSpPr>
        <p:grpSpPr bwMode="auto">
          <a:xfrm>
            <a:off x="3527425" y="1080000"/>
            <a:ext cx="4213225" cy="287338"/>
            <a:chOff x="2222" y="822"/>
            <a:chExt cx="2654" cy="181"/>
          </a:xfrm>
        </p:grpSpPr>
        <p:sp>
          <p:nvSpPr>
            <p:cNvPr id="119895" name="Rectangle 87"/>
            <p:cNvSpPr>
              <a:spLocks noChangeArrowheads="1"/>
            </p:cNvSpPr>
            <p:nvPr/>
          </p:nvSpPr>
          <p:spPr bwMode="auto">
            <a:xfrm>
              <a:off x="2222" y="822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15" name="Rectangle 107"/>
            <p:cNvSpPr>
              <a:spLocks noChangeArrowheads="1"/>
            </p:cNvSpPr>
            <p:nvPr/>
          </p:nvSpPr>
          <p:spPr bwMode="auto">
            <a:xfrm>
              <a:off x="2291" y="844"/>
              <a:ext cx="258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centre of mass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6" name="Group 148"/>
          <p:cNvGrpSpPr>
            <a:grpSpLocks/>
          </p:cNvGrpSpPr>
          <p:nvPr/>
        </p:nvGrpSpPr>
        <p:grpSpPr bwMode="auto">
          <a:xfrm>
            <a:off x="3527425" y="2664000"/>
            <a:ext cx="4213225" cy="287338"/>
            <a:chOff x="2222" y="2002"/>
            <a:chExt cx="2654" cy="181"/>
          </a:xfrm>
        </p:grpSpPr>
        <p:sp>
          <p:nvSpPr>
            <p:cNvPr id="119899" name="Rectangle 91"/>
            <p:cNvSpPr>
              <a:spLocks noChangeArrowheads="1"/>
            </p:cNvSpPr>
            <p:nvPr/>
          </p:nvSpPr>
          <p:spPr bwMode="auto">
            <a:xfrm>
              <a:off x="2222" y="2002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16" name="Rectangle 108"/>
            <p:cNvSpPr>
              <a:spLocks noChangeArrowheads="1"/>
            </p:cNvSpPr>
            <p:nvPr/>
          </p:nvSpPr>
          <p:spPr bwMode="auto">
            <a:xfrm>
              <a:off x="2291" y="2024"/>
              <a:ext cx="258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parallel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and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perpendicular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axis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theorems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7" name="Group 149"/>
          <p:cNvGrpSpPr>
            <a:grpSpLocks/>
          </p:cNvGrpSpPr>
          <p:nvPr/>
        </p:nvGrpSpPr>
        <p:grpSpPr bwMode="auto">
          <a:xfrm>
            <a:off x="3527425" y="2952000"/>
            <a:ext cx="4213225" cy="287337"/>
            <a:chOff x="2222" y="2183"/>
            <a:chExt cx="2654" cy="181"/>
          </a:xfrm>
        </p:grpSpPr>
        <p:sp>
          <p:nvSpPr>
            <p:cNvPr id="119901" name="Rectangle 93"/>
            <p:cNvSpPr>
              <a:spLocks noChangeArrowheads="1"/>
            </p:cNvSpPr>
            <p:nvPr/>
          </p:nvSpPr>
          <p:spPr bwMode="auto">
            <a:xfrm>
              <a:off x="2222" y="2183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17" name="Rectangle 109"/>
            <p:cNvSpPr>
              <a:spLocks noChangeArrowheads="1"/>
            </p:cNvSpPr>
            <p:nvPr/>
          </p:nvSpPr>
          <p:spPr bwMode="auto">
            <a:xfrm>
              <a:off x="2291" y="2205"/>
              <a:ext cx="258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>
                  <a:solidFill>
                    <a:srgbClr val="0033CC"/>
                  </a:solidFill>
                  <a:latin typeface="Gill Sans MT" pitchFamily="34" charset="0"/>
                </a:rPr>
                <a:t>rigid</a:t>
              </a: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 body </a:t>
              </a:r>
              <a:r>
                <a:rPr lang="it-IT" altLang="en-US" sz="1400" dirty="0" err="1">
                  <a:solidFill>
                    <a:srgbClr val="0033CC"/>
                  </a:solidFill>
                  <a:latin typeface="Gill Sans MT" pitchFamily="34" charset="0"/>
                </a:rPr>
                <a:t>rotation</a:t>
              </a: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moment </a:t>
              </a: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of </a:t>
              </a:r>
              <a:r>
                <a:rPr lang="it-IT" altLang="en-US" sz="1400" dirty="0" err="1">
                  <a:solidFill>
                    <a:srgbClr val="0033CC"/>
                  </a:solidFill>
                  <a:latin typeface="Gill Sans MT" pitchFamily="34" charset="0"/>
                </a:rPr>
                <a:t>inertia</a:t>
              </a: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>
                  <a:solidFill>
                    <a:srgbClr val="0033CC"/>
                  </a:solidFill>
                  <a:latin typeface="Gill Sans MT" pitchFamily="34" charset="0"/>
                </a:rPr>
                <a:t>precession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sp>
        <p:nvSpPr>
          <p:cNvPr id="119919" name="Rectangle 111"/>
          <p:cNvSpPr>
            <a:spLocks noChangeArrowheads="1"/>
          </p:cNvSpPr>
          <p:nvPr/>
        </p:nvSpPr>
        <p:spPr bwMode="auto">
          <a:xfrm>
            <a:off x="1331913" y="3491999"/>
            <a:ext cx="6480175" cy="118800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9976" name="Group 168"/>
          <p:cNvGrpSpPr>
            <a:grpSpLocks/>
          </p:cNvGrpSpPr>
          <p:nvPr/>
        </p:nvGrpSpPr>
        <p:grpSpPr bwMode="auto">
          <a:xfrm>
            <a:off x="1223963" y="3384000"/>
            <a:ext cx="2303462" cy="1152000"/>
            <a:chOff x="771" y="2454"/>
            <a:chExt cx="1451" cy="364"/>
          </a:xfrm>
        </p:grpSpPr>
        <p:sp>
          <p:nvSpPr>
            <p:cNvPr id="119920" name="Rectangle 112"/>
            <p:cNvSpPr>
              <a:spLocks noChangeArrowheads="1"/>
            </p:cNvSpPr>
            <p:nvPr/>
          </p:nvSpPr>
          <p:spPr bwMode="auto">
            <a:xfrm>
              <a:off x="771" y="2454"/>
              <a:ext cx="1451" cy="364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22" name="Rectangle 114"/>
            <p:cNvSpPr>
              <a:spLocks noChangeArrowheads="1"/>
            </p:cNvSpPr>
            <p:nvPr/>
          </p:nvSpPr>
          <p:spPr bwMode="auto">
            <a:xfrm>
              <a:off x="834" y="2549"/>
              <a:ext cx="13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FFFF00"/>
                  </a:solidFill>
                  <a:latin typeface="Gill Sans MT" pitchFamily="34" charset="0"/>
                </a:rPr>
                <a:t>GRAVITATION &amp; KEPLER’S LAWS</a:t>
              </a:r>
              <a:endParaRPr lang="it-IT" altLang="en-US" sz="1400" dirty="0">
                <a:solidFill>
                  <a:srgbClr val="FFFF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8" name="Group 150"/>
          <p:cNvGrpSpPr>
            <a:grpSpLocks/>
          </p:cNvGrpSpPr>
          <p:nvPr/>
        </p:nvGrpSpPr>
        <p:grpSpPr bwMode="auto">
          <a:xfrm>
            <a:off x="3527425" y="3384000"/>
            <a:ext cx="4213225" cy="287338"/>
            <a:chOff x="2222" y="2454"/>
            <a:chExt cx="2654" cy="181"/>
          </a:xfrm>
        </p:grpSpPr>
        <p:sp>
          <p:nvSpPr>
            <p:cNvPr id="119921" name="Rectangle 113"/>
            <p:cNvSpPr>
              <a:spLocks noChangeArrowheads="1"/>
            </p:cNvSpPr>
            <p:nvPr/>
          </p:nvSpPr>
          <p:spPr bwMode="auto">
            <a:xfrm>
              <a:off x="2222" y="2454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23" name="Rectangle 115"/>
            <p:cNvSpPr>
              <a:spLocks noChangeArrowheads="1"/>
            </p:cNvSpPr>
            <p:nvPr/>
          </p:nvSpPr>
          <p:spPr bwMode="auto">
            <a:xfrm>
              <a:off x="2290" y="2477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conservative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forces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law of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universal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gravitation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59" name="Group 151"/>
          <p:cNvGrpSpPr>
            <a:grpSpLocks/>
          </p:cNvGrpSpPr>
          <p:nvPr/>
        </p:nvGrpSpPr>
        <p:grpSpPr bwMode="auto">
          <a:xfrm>
            <a:off x="3527425" y="3672000"/>
            <a:ext cx="4213225" cy="287337"/>
            <a:chOff x="2222" y="2635"/>
            <a:chExt cx="2654" cy="181"/>
          </a:xfrm>
        </p:grpSpPr>
        <p:sp>
          <p:nvSpPr>
            <p:cNvPr id="119924" name="Rectangle 116"/>
            <p:cNvSpPr>
              <a:spLocks noChangeArrowheads="1"/>
            </p:cNvSpPr>
            <p:nvPr/>
          </p:nvSpPr>
          <p:spPr bwMode="auto">
            <a:xfrm>
              <a:off x="2222" y="2635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25" name="Rectangle 117"/>
            <p:cNvSpPr>
              <a:spLocks noChangeArrowheads="1"/>
            </p:cNvSpPr>
            <p:nvPr/>
          </p:nvSpPr>
          <p:spPr bwMode="auto">
            <a:xfrm>
              <a:off x="2290" y="2659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2-body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problem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reduced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mass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sp>
        <p:nvSpPr>
          <p:cNvPr id="119934" name="Rectangle 126"/>
          <p:cNvSpPr>
            <a:spLocks noChangeArrowheads="1"/>
          </p:cNvSpPr>
          <p:nvPr/>
        </p:nvSpPr>
        <p:spPr bwMode="auto">
          <a:xfrm>
            <a:off x="1331913" y="4788000"/>
            <a:ext cx="6480175" cy="612775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19977" name="Group 169"/>
          <p:cNvGrpSpPr>
            <a:grpSpLocks/>
          </p:cNvGrpSpPr>
          <p:nvPr/>
        </p:nvGrpSpPr>
        <p:grpSpPr bwMode="auto">
          <a:xfrm>
            <a:off x="1223963" y="4680000"/>
            <a:ext cx="2303462" cy="576263"/>
            <a:chOff x="771" y="2908"/>
            <a:chExt cx="1451" cy="363"/>
          </a:xfrm>
        </p:grpSpPr>
        <p:sp>
          <p:nvSpPr>
            <p:cNvPr id="119935" name="Rectangle 127"/>
            <p:cNvSpPr>
              <a:spLocks noChangeArrowheads="1"/>
            </p:cNvSpPr>
            <p:nvPr/>
          </p:nvSpPr>
          <p:spPr bwMode="auto">
            <a:xfrm>
              <a:off x="771" y="2908"/>
              <a:ext cx="1451" cy="363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37" name="Rectangle 129"/>
            <p:cNvSpPr>
              <a:spLocks noChangeArrowheads="1"/>
            </p:cNvSpPr>
            <p:nvPr/>
          </p:nvSpPr>
          <p:spPr bwMode="auto">
            <a:xfrm>
              <a:off x="794" y="2936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FFFF00"/>
                  </a:solidFill>
                  <a:latin typeface="Gill Sans MT" pitchFamily="34" charset="0"/>
                </a:rPr>
                <a:t>NON-INERTIAL REFERENCE FRAMES</a:t>
              </a:r>
              <a:endParaRPr lang="it-IT" altLang="en-US" sz="1400" dirty="0">
                <a:solidFill>
                  <a:srgbClr val="FFFF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61" name="Group 153"/>
          <p:cNvGrpSpPr>
            <a:grpSpLocks/>
          </p:cNvGrpSpPr>
          <p:nvPr/>
        </p:nvGrpSpPr>
        <p:grpSpPr bwMode="auto">
          <a:xfrm>
            <a:off x="3527425" y="4680000"/>
            <a:ext cx="4213225" cy="287338"/>
            <a:chOff x="2222" y="3089"/>
            <a:chExt cx="2654" cy="181"/>
          </a:xfrm>
        </p:grpSpPr>
        <p:sp>
          <p:nvSpPr>
            <p:cNvPr id="119936" name="Rectangle 128"/>
            <p:cNvSpPr>
              <a:spLocks noChangeArrowheads="1"/>
            </p:cNvSpPr>
            <p:nvPr/>
          </p:nvSpPr>
          <p:spPr bwMode="auto">
            <a:xfrm>
              <a:off x="2222" y="3089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38" name="Rectangle 130"/>
            <p:cNvSpPr>
              <a:spLocks noChangeArrowheads="1"/>
            </p:cNvSpPr>
            <p:nvPr/>
          </p:nvSpPr>
          <p:spPr bwMode="auto">
            <a:xfrm>
              <a:off x="2290" y="3112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centrifugal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and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Coriolis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terms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62" name="Group 154"/>
          <p:cNvGrpSpPr>
            <a:grpSpLocks/>
          </p:cNvGrpSpPr>
          <p:nvPr/>
        </p:nvGrpSpPr>
        <p:grpSpPr bwMode="auto">
          <a:xfrm>
            <a:off x="3527425" y="4968000"/>
            <a:ext cx="4213225" cy="287337"/>
            <a:chOff x="2222" y="3270"/>
            <a:chExt cx="2654" cy="181"/>
          </a:xfrm>
        </p:grpSpPr>
        <p:sp>
          <p:nvSpPr>
            <p:cNvPr id="119939" name="Rectangle 131"/>
            <p:cNvSpPr>
              <a:spLocks noChangeArrowheads="1"/>
            </p:cNvSpPr>
            <p:nvPr/>
          </p:nvSpPr>
          <p:spPr bwMode="auto">
            <a:xfrm>
              <a:off x="2222" y="3270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40" name="Rectangle 132"/>
            <p:cNvSpPr>
              <a:spLocks noChangeArrowheads="1"/>
            </p:cNvSpPr>
            <p:nvPr/>
          </p:nvSpPr>
          <p:spPr bwMode="auto">
            <a:xfrm>
              <a:off x="2290" y="3294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Foucault’s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pendulum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weather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patterns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sp>
        <p:nvSpPr>
          <p:cNvPr id="119978" name="Rectangle 170"/>
          <p:cNvSpPr>
            <a:spLocks noChangeArrowheads="1"/>
          </p:cNvSpPr>
          <p:nvPr/>
        </p:nvSpPr>
        <p:spPr bwMode="auto">
          <a:xfrm>
            <a:off x="1331913" y="5544000"/>
            <a:ext cx="6480175" cy="576000"/>
          </a:xfrm>
          <a:prstGeom prst="rect">
            <a:avLst/>
          </a:prstGeom>
          <a:solidFill>
            <a:srgbClr val="00008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223963" y="5400000"/>
            <a:ext cx="2303462" cy="576000"/>
            <a:chOff x="1223963" y="5337174"/>
            <a:chExt cx="2303462" cy="1149351"/>
          </a:xfrm>
        </p:grpSpPr>
        <p:sp>
          <p:nvSpPr>
            <p:cNvPr id="119980" name="Rectangle 172"/>
            <p:cNvSpPr>
              <a:spLocks noChangeArrowheads="1"/>
            </p:cNvSpPr>
            <p:nvPr/>
          </p:nvSpPr>
          <p:spPr bwMode="auto">
            <a:xfrm>
              <a:off x="1223963" y="5337174"/>
              <a:ext cx="2303462" cy="1149351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81" name="Rectangle 173"/>
            <p:cNvSpPr>
              <a:spLocks noChangeArrowheads="1"/>
            </p:cNvSpPr>
            <p:nvPr/>
          </p:nvSpPr>
          <p:spPr bwMode="auto">
            <a:xfrm>
              <a:off x="1260475" y="5625511"/>
              <a:ext cx="223202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FFFF00"/>
                  </a:solidFill>
                  <a:latin typeface="Gill Sans MT" pitchFamily="34" charset="0"/>
                </a:rPr>
                <a:t>NORMAL MODES</a:t>
              </a:r>
              <a:endParaRPr lang="it-IT" altLang="en-US" sz="1400" dirty="0">
                <a:solidFill>
                  <a:srgbClr val="FFFF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82" name="Group 174"/>
          <p:cNvGrpSpPr>
            <a:grpSpLocks/>
          </p:cNvGrpSpPr>
          <p:nvPr/>
        </p:nvGrpSpPr>
        <p:grpSpPr bwMode="auto">
          <a:xfrm>
            <a:off x="3527425" y="5688000"/>
            <a:ext cx="4213225" cy="287337"/>
            <a:chOff x="2222" y="1003"/>
            <a:chExt cx="2654" cy="181"/>
          </a:xfrm>
        </p:grpSpPr>
        <p:sp>
          <p:nvSpPr>
            <p:cNvPr id="119983" name="Rectangle 175"/>
            <p:cNvSpPr>
              <a:spLocks noChangeArrowheads="1"/>
            </p:cNvSpPr>
            <p:nvPr/>
          </p:nvSpPr>
          <p:spPr bwMode="auto">
            <a:xfrm>
              <a:off x="2222" y="1003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84" name="Rectangle 176"/>
            <p:cNvSpPr>
              <a:spLocks noChangeArrowheads="1"/>
            </p:cNvSpPr>
            <p:nvPr/>
          </p:nvSpPr>
          <p:spPr bwMode="auto">
            <a:xfrm>
              <a:off x="2290" y="1025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boundary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conditions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Eigenfrequencies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119991" name="Group 183"/>
          <p:cNvGrpSpPr>
            <a:grpSpLocks/>
          </p:cNvGrpSpPr>
          <p:nvPr/>
        </p:nvGrpSpPr>
        <p:grpSpPr bwMode="auto">
          <a:xfrm>
            <a:off x="3527425" y="5400000"/>
            <a:ext cx="4213225" cy="287338"/>
            <a:chOff x="2222" y="822"/>
            <a:chExt cx="2654" cy="181"/>
          </a:xfrm>
        </p:grpSpPr>
        <p:sp>
          <p:nvSpPr>
            <p:cNvPr id="119992" name="Rectangle 184"/>
            <p:cNvSpPr>
              <a:spLocks noChangeArrowheads="1"/>
            </p:cNvSpPr>
            <p:nvPr/>
          </p:nvSpPr>
          <p:spPr bwMode="auto">
            <a:xfrm>
              <a:off x="2222" y="822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9993" name="Rectangle 185"/>
            <p:cNvSpPr>
              <a:spLocks noChangeArrowheads="1"/>
            </p:cNvSpPr>
            <p:nvPr/>
          </p:nvSpPr>
          <p:spPr bwMode="auto">
            <a:xfrm>
              <a:off x="2291" y="844"/>
              <a:ext cx="258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coupled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oscillators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normal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modes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4" name="Group 151"/>
          <p:cNvGrpSpPr>
            <a:grpSpLocks/>
          </p:cNvGrpSpPr>
          <p:nvPr/>
        </p:nvGrpSpPr>
        <p:grpSpPr bwMode="auto">
          <a:xfrm>
            <a:off x="3528000" y="3960000"/>
            <a:ext cx="4213225" cy="287337"/>
            <a:chOff x="2222" y="2635"/>
            <a:chExt cx="2654" cy="181"/>
          </a:xfrm>
        </p:grpSpPr>
        <p:sp>
          <p:nvSpPr>
            <p:cNvPr id="75" name="Rectangle 116"/>
            <p:cNvSpPr>
              <a:spLocks noChangeArrowheads="1"/>
            </p:cNvSpPr>
            <p:nvPr/>
          </p:nvSpPr>
          <p:spPr bwMode="auto">
            <a:xfrm>
              <a:off x="2222" y="2635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6" name="Rectangle 117"/>
            <p:cNvSpPr>
              <a:spLocks noChangeArrowheads="1"/>
            </p:cNvSpPr>
            <p:nvPr/>
          </p:nvSpPr>
          <p:spPr bwMode="auto">
            <a:xfrm>
              <a:off x="2290" y="2659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planetary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orbits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Kepler’s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laws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77" name="Group 151"/>
          <p:cNvGrpSpPr>
            <a:grpSpLocks/>
          </p:cNvGrpSpPr>
          <p:nvPr/>
        </p:nvGrpSpPr>
        <p:grpSpPr bwMode="auto">
          <a:xfrm>
            <a:off x="3528000" y="4248000"/>
            <a:ext cx="4213225" cy="287337"/>
            <a:chOff x="2222" y="2635"/>
            <a:chExt cx="2654" cy="181"/>
          </a:xfrm>
        </p:grpSpPr>
        <p:sp>
          <p:nvSpPr>
            <p:cNvPr id="78" name="Rectangle 116"/>
            <p:cNvSpPr>
              <a:spLocks noChangeArrowheads="1"/>
            </p:cNvSpPr>
            <p:nvPr/>
          </p:nvSpPr>
          <p:spPr bwMode="auto">
            <a:xfrm>
              <a:off x="2222" y="2635"/>
              <a:ext cx="2609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9" name="Rectangle 117"/>
            <p:cNvSpPr>
              <a:spLocks noChangeArrowheads="1"/>
            </p:cNvSpPr>
            <p:nvPr/>
          </p:nvSpPr>
          <p:spPr bwMode="auto">
            <a:xfrm>
              <a:off x="2290" y="2659"/>
              <a:ext cx="258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energy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,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effective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 </a:t>
              </a:r>
              <a:r>
                <a:rPr lang="it-IT" altLang="en-US" sz="1400" dirty="0" err="1" smtClean="0">
                  <a:solidFill>
                    <a:srgbClr val="0033CC"/>
                  </a:solidFill>
                  <a:latin typeface="Gill Sans MT" pitchFamily="34" charset="0"/>
                </a:rPr>
                <a:t>potential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64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11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5" dur="300"/>
                                        <p:tgtEl>
                                          <p:spTgt spid="11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300"/>
                                        <p:tgtEl>
                                          <p:spTgt spid="119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9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69" dur="300"/>
                                        <p:tgtEl>
                                          <p:spTgt spid="119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19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800"/>
                            </p:stCondLst>
                            <p:childTnLst>
                              <p:par>
                                <p:cTn id="8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3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1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19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1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9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77" grpId="0" animBg="1"/>
      <p:bldP spid="119876" grpId="0" animBg="1"/>
      <p:bldP spid="119919" grpId="0" animBg="1"/>
      <p:bldP spid="119934" grpId="0" animBg="1"/>
      <p:bldP spid="1199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3799" name="Group 135"/>
          <p:cNvGrpSpPr>
            <a:grpSpLocks/>
          </p:cNvGrpSpPr>
          <p:nvPr/>
        </p:nvGrpSpPr>
        <p:grpSpPr bwMode="auto">
          <a:xfrm>
            <a:off x="971550" y="2205038"/>
            <a:ext cx="5797550" cy="720725"/>
            <a:chOff x="612" y="1389"/>
            <a:chExt cx="3652" cy="454"/>
          </a:xfrm>
        </p:grpSpPr>
        <p:sp>
          <p:nvSpPr>
            <p:cNvPr id="753740" name="Rectangle 76"/>
            <p:cNvSpPr>
              <a:spLocks noChangeArrowheads="1"/>
            </p:cNvSpPr>
            <p:nvPr/>
          </p:nvSpPr>
          <p:spPr bwMode="auto">
            <a:xfrm>
              <a:off x="681" y="1457"/>
              <a:ext cx="3583" cy="386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44" name="Rectangle 80"/>
            <p:cNvSpPr>
              <a:spLocks noChangeArrowheads="1"/>
            </p:cNvSpPr>
            <p:nvPr/>
          </p:nvSpPr>
          <p:spPr bwMode="auto">
            <a:xfrm>
              <a:off x="612" y="1389"/>
              <a:ext cx="1043" cy="363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45" name="Rectangle 81"/>
            <p:cNvSpPr>
              <a:spLocks noChangeArrowheads="1"/>
            </p:cNvSpPr>
            <p:nvPr/>
          </p:nvSpPr>
          <p:spPr bwMode="auto">
            <a:xfrm>
              <a:off x="1655" y="1389"/>
              <a:ext cx="2156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56" name="Rectangle 92"/>
            <p:cNvSpPr>
              <a:spLocks noChangeArrowheads="1"/>
            </p:cNvSpPr>
            <p:nvPr/>
          </p:nvSpPr>
          <p:spPr bwMode="auto">
            <a:xfrm>
              <a:off x="635" y="1480"/>
              <a:ext cx="9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>
                  <a:solidFill>
                    <a:srgbClr val="FFFF00"/>
                  </a:solidFill>
                  <a:latin typeface="Gill Sans MT" pitchFamily="34" charset="0"/>
                </a:rPr>
                <a:t>CLASSES</a:t>
              </a:r>
            </a:p>
          </p:txBody>
        </p:sp>
        <p:sp>
          <p:nvSpPr>
            <p:cNvPr id="753757" name="Rectangle 93"/>
            <p:cNvSpPr>
              <a:spLocks noChangeArrowheads="1"/>
            </p:cNvSpPr>
            <p:nvPr/>
          </p:nvSpPr>
          <p:spPr bwMode="auto">
            <a:xfrm>
              <a:off x="1723" y="1412"/>
              <a:ext cx="167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once a 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week (Friday </a:t>
              </a: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4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pm)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67" name="Rectangle 103"/>
            <p:cNvSpPr>
              <a:spLocks noChangeArrowheads="1"/>
            </p:cNvSpPr>
            <p:nvPr/>
          </p:nvSpPr>
          <p:spPr bwMode="auto">
            <a:xfrm>
              <a:off x="1655" y="1570"/>
              <a:ext cx="2156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68" name="Rectangle 104"/>
            <p:cNvSpPr>
              <a:spLocks noChangeArrowheads="1"/>
            </p:cNvSpPr>
            <p:nvPr/>
          </p:nvSpPr>
          <p:spPr bwMode="auto">
            <a:xfrm>
              <a:off x="1723" y="1594"/>
              <a:ext cx="167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identify difficulties beforehand!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73" name="Rectangle 109"/>
            <p:cNvSpPr>
              <a:spLocks noChangeArrowheads="1"/>
            </p:cNvSpPr>
            <p:nvPr/>
          </p:nvSpPr>
          <p:spPr bwMode="auto">
            <a:xfrm>
              <a:off x="3810" y="1389"/>
              <a:ext cx="363" cy="363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97" name="Rectangle 133"/>
            <p:cNvSpPr>
              <a:spLocks noChangeArrowheads="1"/>
            </p:cNvSpPr>
            <p:nvPr/>
          </p:nvSpPr>
          <p:spPr bwMode="auto">
            <a:xfrm>
              <a:off x="3833" y="1502"/>
              <a:ext cx="34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en-US" altLang="en-US" sz="160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</p:grpSp>
      <p:sp>
        <p:nvSpPr>
          <p:cNvPr id="753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Classical</a:t>
            </a:r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 </a:t>
            </a:r>
            <a:r>
              <a:rPr lang="it-IT" altLang="en-US" sz="3200" dirty="0" err="1" smtClean="0">
                <a:solidFill>
                  <a:schemeClr val="bg1"/>
                </a:solidFill>
                <a:latin typeface="Tahoma" pitchFamily="34" charset="0"/>
              </a:rPr>
              <a:t>Mechanics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53680" name="Text Box 16"/>
          <p:cNvSpPr txBox="1">
            <a:spLocks noChangeArrowheads="1"/>
          </p:cNvSpPr>
          <p:nvPr/>
        </p:nvSpPr>
        <p:spPr bwMode="auto">
          <a:xfrm>
            <a:off x="646113" y="4460875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formal analysis of rigid body dynamics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53681" name="Text Box 17"/>
          <p:cNvSpPr txBox="1">
            <a:spLocks noChangeArrowheads="1"/>
          </p:cNvSpPr>
          <p:nvPr/>
        </p:nvSpPr>
        <p:spPr bwMode="auto">
          <a:xfrm>
            <a:off x="646113" y="4819650"/>
            <a:ext cx="828237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rockets, planets, plate tectonics, cricket bats, bicycles, weather, gyrocompass, piano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53692" name="Text Box 28"/>
          <p:cNvSpPr txBox="1">
            <a:spLocks noChangeArrowheads="1"/>
          </p:cNvSpPr>
          <p:nvPr/>
        </p:nvSpPr>
        <p:spPr bwMode="auto">
          <a:xfrm>
            <a:off x="647700" y="5180013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Newton’s laws, Kepler’s laws, gravitation, Coriolis, Foucault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53693" name="Text Box 29"/>
          <p:cNvSpPr txBox="1">
            <a:spLocks noChangeArrowheads="1"/>
          </p:cNvSpPr>
          <p:nvPr/>
        </p:nvSpPr>
        <p:spPr bwMode="auto">
          <a:xfrm>
            <a:off x="647700" y="5540375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normal modes, Eigen-frequencies, Hamiltonian, </a:t>
            </a:r>
            <a:r>
              <a:rPr lang="en-GB" altLang="en-US" sz="1600" dirty="0" err="1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Lagrangian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753798" name="Group 134"/>
          <p:cNvGrpSpPr>
            <a:grpSpLocks/>
          </p:cNvGrpSpPr>
          <p:nvPr/>
        </p:nvGrpSpPr>
        <p:grpSpPr bwMode="auto">
          <a:xfrm>
            <a:off x="973138" y="1484313"/>
            <a:ext cx="5795962" cy="720725"/>
            <a:chOff x="613" y="935"/>
            <a:chExt cx="3651" cy="454"/>
          </a:xfrm>
        </p:grpSpPr>
        <p:sp>
          <p:nvSpPr>
            <p:cNvPr id="753742" name="Rectangle 78"/>
            <p:cNvSpPr>
              <a:spLocks noChangeArrowheads="1"/>
            </p:cNvSpPr>
            <p:nvPr/>
          </p:nvSpPr>
          <p:spPr bwMode="auto">
            <a:xfrm>
              <a:off x="681" y="1003"/>
              <a:ext cx="3583" cy="386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48" name="Rectangle 84"/>
            <p:cNvSpPr>
              <a:spLocks noChangeArrowheads="1"/>
            </p:cNvSpPr>
            <p:nvPr/>
          </p:nvSpPr>
          <p:spPr bwMode="auto">
            <a:xfrm>
              <a:off x="613" y="935"/>
              <a:ext cx="1043" cy="363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49" name="Rectangle 85"/>
            <p:cNvSpPr>
              <a:spLocks noChangeArrowheads="1"/>
            </p:cNvSpPr>
            <p:nvPr/>
          </p:nvSpPr>
          <p:spPr bwMode="auto">
            <a:xfrm>
              <a:off x="1655" y="935"/>
              <a:ext cx="2156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50" name="Rectangle 86"/>
            <p:cNvSpPr>
              <a:spLocks noChangeArrowheads="1"/>
            </p:cNvSpPr>
            <p:nvPr/>
          </p:nvSpPr>
          <p:spPr bwMode="auto">
            <a:xfrm>
              <a:off x="1655" y="1116"/>
              <a:ext cx="2156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52" name="Rectangle 88"/>
            <p:cNvSpPr>
              <a:spLocks noChangeArrowheads="1"/>
            </p:cNvSpPr>
            <p:nvPr/>
          </p:nvSpPr>
          <p:spPr bwMode="auto">
            <a:xfrm>
              <a:off x="635" y="1026"/>
              <a:ext cx="9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>
                  <a:solidFill>
                    <a:srgbClr val="FFFF00"/>
                  </a:solidFill>
                  <a:latin typeface="Gill Sans MT" pitchFamily="34" charset="0"/>
                </a:rPr>
                <a:t>LECTURES</a:t>
              </a:r>
            </a:p>
          </p:txBody>
        </p:sp>
        <p:sp>
          <p:nvSpPr>
            <p:cNvPr id="753753" name="Rectangle 89"/>
            <p:cNvSpPr>
              <a:spLocks noChangeArrowheads="1"/>
            </p:cNvSpPr>
            <p:nvPr/>
          </p:nvSpPr>
          <p:spPr bwMode="auto">
            <a:xfrm>
              <a:off x="1723" y="957"/>
              <a:ext cx="186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1 single + 1 double lecture each week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54" name="Rectangle 90"/>
            <p:cNvSpPr>
              <a:spLocks noChangeArrowheads="1"/>
            </p:cNvSpPr>
            <p:nvPr/>
          </p:nvSpPr>
          <p:spPr bwMode="auto">
            <a:xfrm>
              <a:off x="1723" y="1139"/>
              <a:ext cx="2065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lecture notes and directed reading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70" name="Rectangle 106"/>
            <p:cNvSpPr>
              <a:spLocks noChangeArrowheads="1"/>
            </p:cNvSpPr>
            <p:nvPr/>
          </p:nvSpPr>
          <p:spPr bwMode="auto">
            <a:xfrm>
              <a:off x="3810" y="935"/>
              <a:ext cx="363" cy="363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53800" name="Group 136"/>
          <p:cNvGrpSpPr>
            <a:grpSpLocks/>
          </p:cNvGrpSpPr>
          <p:nvPr/>
        </p:nvGrpSpPr>
        <p:grpSpPr bwMode="auto">
          <a:xfrm>
            <a:off x="971550" y="2925763"/>
            <a:ext cx="5797550" cy="719137"/>
            <a:chOff x="612" y="1843"/>
            <a:chExt cx="3652" cy="453"/>
          </a:xfrm>
        </p:grpSpPr>
        <p:sp>
          <p:nvSpPr>
            <p:cNvPr id="753741" name="Rectangle 77"/>
            <p:cNvSpPr>
              <a:spLocks noChangeArrowheads="1"/>
            </p:cNvSpPr>
            <p:nvPr/>
          </p:nvSpPr>
          <p:spPr bwMode="auto">
            <a:xfrm>
              <a:off x="681" y="1911"/>
              <a:ext cx="3583" cy="385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43" name="Rectangle 79"/>
            <p:cNvSpPr>
              <a:spLocks noChangeArrowheads="1"/>
            </p:cNvSpPr>
            <p:nvPr/>
          </p:nvSpPr>
          <p:spPr bwMode="auto">
            <a:xfrm>
              <a:off x="612" y="1843"/>
              <a:ext cx="1043" cy="363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46" name="Rectangle 82"/>
            <p:cNvSpPr>
              <a:spLocks noChangeArrowheads="1"/>
            </p:cNvSpPr>
            <p:nvPr/>
          </p:nvSpPr>
          <p:spPr bwMode="auto">
            <a:xfrm>
              <a:off x="1655" y="1843"/>
              <a:ext cx="2156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47" name="Rectangle 83"/>
            <p:cNvSpPr>
              <a:spLocks noChangeArrowheads="1"/>
            </p:cNvSpPr>
            <p:nvPr/>
          </p:nvSpPr>
          <p:spPr bwMode="auto">
            <a:xfrm>
              <a:off x="1655" y="2024"/>
              <a:ext cx="2156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58" name="Rectangle 94"/>
            <p:cNvSpPr>
              <a:spLocks noChangeArrowheads="1"/>
            </p:cNvSpPr>
            <p:nvPr/>
          </p:nvSpPr>
          <p:spPr bwMode="auto">
            <a:xfrm>
              <a:off x="1723" y="1866"/>
              <a:ext cx="167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weekly sheets </a:t>
              </a: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of exercises</a:t>
              </a: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59" name="Rectangle 95"/>
            <p:cNvSpPr>
              <a:spLocks noChangeArrowheads="1"/>
            </p:cNvSpPr>
            <p:nvPr/>
          </p:nvSpPr>
          <p:spPr bwMode="auto">
            <a:xfrm>
              <a:off x="635" y="1934"/>
              <a:ext cx="9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>
                  <a:solidFill>
                    <a:srgbClr val="FFFF00"/>
                  </a:solidFill>
                  <a:latin typeface="Gill Sans MT" pitchFamily="34" charset="0"/>
                </a:rPr>
                <a:t>COURSEWORK</a:t>
              </a:r>
            </a:p>
          </p:txBody>
        </p:sp>
        <p:sp>
          <p:nvSpPr>
            <p:cNvPr id="753760" name="Rectangle 96"/>
            <p:cNvSpPr>
              <a:spLocks noChangeArrowheads="1"/>
            </p:cNvSpPr>
            <p:nvPr/>
          </p:nvSpPr>
          <p:spPr bwMode="auto">
            <a:xfrm>
              <a:off x="1723" y="2047"/>
              <a:ext cx="167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 dirty="0">
                  <a:solidFill>
                    <a:srgbClr val="0033CC"/>
                  </a:solidFill>
                  <a:latin typeface="Gill Sans MT" pitchFamily="34" charset="0"/>
                </a:rPr>
                <a:t>hand in </a:t>
              </a:r>
              <a:r>
                <a:rPr lang="it-IT" altLang="en-US" sz="1400" dirty="0" smtClean="0">
                  <a:solidFill>
                    <a:srgbClr val="0033CC"/>
                  </a:solidFill>
                  <a:latin typeface="Gill Sans MT" pitchFamily="34" charset="0"/>
                </a:rPr>
                <a:t>on level 3</a:t>
              </a: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 dirty="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74" name="Rectangle 110"/>
            <p:cNvSpPr>
              <a:spLocks noChangeArrowheads="1"/>
            </p:cNvSpPr>
            <p:nvPr/>
          </p:nvSpPr>
          <p:spPr bwMode="auto">
            <a:xfrm>
              <a:off x="3810" y="1843"/>
              <a:ext cx="363" cy="362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95" name="Rectangle 131"/>
            <p:cNvSpPr>
              <a:spLocks noChangeArrowheads="1"/>
            </p:cNvSpPr>
            <p:nvPr/>
          </p:nvSpPr>
          <p:spPr bwMode="auto">
            <a:xfrm>
              <a:off x="3834" y="1956"/>
              <a:ext cx="34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600">
                  <a:solidFill>
                    <a:srgbClr val="0033CC"/>
                  </a:solidFill>
                  <a:latin typeface="Gill Sans MT" pitchFamily="34" charset="0"/>
                </a:rPr>
                <a:t>20%</a:t>
              </a:r>
            </a:p>
          </p:txBody>
        </p:sp>
      </p:grpSp>
      <p:grpSp>
        <p:nvGrpSpPr>
          <p:cNvPr id="753801" name="Group 137"/>
          <p:cNvGrpSpPr>
            <a:grpSpLocks/>
          </p:cNvGrpSpPr>
          <p:nvPr/>
        </p:nvGrpSpPr>
        <p:grpSpPr bwMode="auto">
          <a:xfrm>
            <a:off x="973139" y="3646493"/>
            <a:ext cx="5795967" cy="719138"/>
            <a:chOff x="613" y="2297"/>
            <a:chExt cx="3651" cy="453"/>
          </a:xfrm>
        </p:grpSpPr>
        <p:sp>
          <p:nvSpPr>
            <p:cNvPr id="753784" name="Rectangle 120"/>
            <p:cNvSpPr>
              <a:spLocks noChangeArrowheads="1"/>
            </p:cNvSpPr>
            <p:nvPr/>
          </p:nvSpPr>
          <p:spPr bwMode="auto">
            <a:xfrm>
              <a:off x="682" y="2365"/>
              <a:ext cx="3582" cy="385"/>
            </a:xfrm>
            <a:prstGeom prst="rect">
              <a:avLst/>
            </a:prstGeom>
            <a:solidFill>
              <a:srgbClr val="0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85" name="Rectangle 121"/>
            <p:cNvSpPr>
              <a:spLocks noChangeArrowheads="1"/>
            </p:cNvSpPr>
            <p:nvPr/>
          </p:nvSpPr>
          <p:spPr bwMode="auto">
            <a:xfrm>
              <a:off x="613" y="2297"/>
              <a:ext cx="1043" cy="363"/>
            </a:xfrm>
            <a:prstGeom prst="rect">
              <a:avLst/>
            </a:prstGeom>
            <a:solidFill>
              <a:srgbClr val="0080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86" name="Rectangle 122"/>
            <p:cNvSpPr>
              <a:spLocks noChangeArrowheads="1"/>
            </p:cNvSpPr>
            <p:nvPr/>
          </p:nvSpPr>
          <p:spPr bwMode="auto">
            <a:xfrm>
              <a:off x="1656" y="2297"/>
              <a:ext cx="2155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87" name="Rectangle 123"/>
            <p:cNvSpPr>
              <a:spLocks noChangeArrowheads="1"/>
            </p:cNvSpPr>
            <p:nvPr/>
          </p:nvSpPr>
          <p:spPr bwMode="auto">
            <a:xfrm>
              <a:off x="1656" y="2478"/>
              <a:ext cx="2155" cy="181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88" name="Rectangle 124"/>
            <p:cNvSpPr>
              <a:spLocks noChangeArrowheads="1"/>
            </p:cNvSpPr>
            <p:nvPr/>
          </p:nvSpPr>
          <p:spPr bwMode="auto">
            <a:xfrm>
              <a:off x="1724" y="2320"/>
              <a:ext cx="167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>
                  <a:solidFill>
                    <a:srgbClr val="0033CC"/>
                  </a:solidFill>
                  <a:latin typeface="Gill Sans MT" pitchFamily="34" charset="0"/>
                </a:rPr>
                <a:t>a: 5 short questions</a:t>
              </a: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89" name="Rectangle 125"/>
            <p:cNvSpPr>
              <a:spLocks noChangeArrowheads="1"/>
            </p:cNvSpPr>
            <p:nvPr/>
          </p:nvSpPr>
          <p:spPr bwMode="auto">
            <a:xfrm>
              <a:off x="636" y="2388"/>
              <a:ext cx="97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>
                  <a:solidFill>
                    <a:srgbClr val="FFFF00"/>
                  </a:solidFill>
                  <a:latin typeface="Gill Sans MT" pitchFamily="34" charset="0"/>
                </a:rPr>
                <a:t>EXAMINATION</a:t>
              </a:r>
            </a:p>
          </p:txBody>
        </p:sp>
        <p:sp>
          <p:nvSpPr>
            <p:cNvPr id="753790" name="Rectangle 126"/>
            <p:cNvSpPr>
              <a:spLocks noChangeArrowheads="1"/>
            </p:cNvSpPr>
            <p:nvPr/>
          </p:nvSpPr>
          <p:spPr bwMode="auto">
            <a:xfrm>
              <a:off x="1724" y="2501"/>
              <a:ext cx="167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400">
                  <a:solidFill>
                    <a:srgbClr val="0033CC"/>
                  </a:solidFill>
                  <a:latin typeface="Gill Sans MT" pitchFamily="34" charset="0"/>
                </a:rPr>
                <a:t>b: 2 longer questions</a:t>
              </a:r>
            </a:p>
            <a:p>
              <a:pPr algn="l"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endParaRPr lang="it-IT" altLang="en-US" sz="1400">
                <a:solidFill>
                  <a:srgbClr val="0033CC"/>
                </a:solidFill>
                <a:latin typeface="Gill Sans MT" pitchFamily="34" charset="0"/>
              </a:endParaRPr>
            </a:p>
          </p:txBody>
        </p:sp>
        <p:sp>
          <p:nvSpPr>
            <p:cNvPr id="753791" name="Rectangle 127"/>
            <p:cNvSpPr>
              <a:spLocks noChangeArrowheads="1"/>
            </p:cNvSpPr>
            <p:nvPr/>
          </p:nvSpPr>
          <p:spPr bwMode="auto">
            <a:xfrm>
              <a:off x="3811" y="2297"/>
              <a:ext cx="363" cy="362"/>
            </a:xfrm>
            <a:prstGeom prst="rect">
              <a:avLst/>
            </a:prstGeom>
            <a:solidFill>
              <a:srgbClr val="00FF00"/>
            </a:solidFill>
            <a:ln w="254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53796" name="Rectangle 132"/>
            <p:cNvSpPr>
              <a:spLocks noChangeArrowheads="1"/>
            </p:cNvSpPr>
            <p:nvPr/>
          </p:nvSpPr>
          <p:spPr bwMode="auto">
            <a:xfrm>
              <a:off x="3833" y="2410"/>
              <a:ext cx="340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75000"/>
                </a:lnSpc>
                <a:spcBef>
                  <a:spcPct val="20000"/>
                </a:spcBef>
                <a:buClr>
                  <a:schemeClr val="hlink"/>
                </a:buClr>
              </a:pPr>
              <a:r>
                <a:rPr lang="it-IT" altLang="en-US" sz="1600">
                  <a:solidFill>
                    <a:srgbClr val="0033CC"/>
                  </a:solidFill>
                  <a:latin typeface="Gill Sans MT" pitchFamily="34" charset="0"/>
                </a:rPr>
                <a:t>80%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02" y="5194306"/>
            <a:ext cx="2565697" cy="16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9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5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5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5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5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80" grpId="0"/>
      <p:bldP spid="753681" grpId="0"/>
      <p:bldP spid="753692" grpId="0"/>
      <p:bldP spid="7536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953996" y="4018347"/>
            <a:ext cx="2190004" cy="2839652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  <a:alpha val="56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round/>
            <a:headEnd type="none" w="med" len="med"/>
            <a:tailEnd type="none" w="med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8AB96-AEAF-4AE6-BF65-8BE08F18FC74}" type="slidenum">
              <a:rPr lang="it-IT" altLang="en-US"/>
              <a:pPr/>
              <a:t>9</a:t>
            </a:fld>
            <a:endParaRPr lang="it-IT" altLang="en-US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74613"/>
            <a:ext cx="8534400" cy="762000"/>
          </a:xfrm>
          <a:noFill/>
          <a:ln/>
        </p:spPr>
        <p:txBody>
          <a:bodyPr/>
          <a:lstStyle/>
          <a:p>
            <a:pPr algn="l"/>
            <a:r>
              <a:rPr lang="it-IT" altLang="en-US" sz="3200" dirty="0" smtClean="0">
                <a:solidFill>
                  <a:schemeClr val="bg1"/>
                </a:solidFill>
                <a:latin typeface="Tahoma" pitchFamily="34" charset="0"/>
              </a:rPr>
              <a:t>MPhys/BSc second year</a:t>
            </a:r>
            <a:endParaRPr lang="it-IT" altLang="en-US" sz="3200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747588" name="Text Box 68"/>
          <p:cNvSpPr txBox="1">
            <a:spLocks noChangeArrowheads="1"/>
          </p:cNvSpPr>
          <p:nvPr/>
        </p:nvSpPr>
        <p:spPr bwMode="auto">
          <a:xfrm>
            <a:off x="646113" y="2432658"/>
            <a:ext cx="601411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h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and-written solutions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and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hand-drawn diagrams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expected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89" name="Text Box 69"/>
          <p:cNvSpPr txBox="1">
            <a:spLocks noChangeArrowheads="1"/>
          </p:cNvSpPr>
          <p:nvPr/>
        </p:nvSpPr>
        <p:spPr bwMode="auto">
          <a:xfrm>
            <a:off x="646113" y="1736812"/>
            <a:ext cx="6014119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weekly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coursework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with longer, structured questions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90" name="Text Box 70"/>
          <p:cNvSpPr txBox="1">
            <a:spLocks noChangeArrowheads="1"/>
          </p:cNvSpPr>
          <p:nvPr/>
        </p:nvSpPr>
        <p:spPr bwMode="auto">
          <a:xfrm>
            <a:off x="646113" y="2095587"/>
            <a:ext cx="705823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formal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working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and </a:t>
            </a:r>
            <a:r>
              <a:rPr lang="en-GB" altLang="en-US" sz="1600" dirty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derivations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expected – care with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vectors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,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units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etc.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747592" name="Text Box 72"/>
          <p:cNvSpPr txBox="1">
            <a:spLocks noChangeArrowheads="1"/>
          </p:cNvSpPr>
          <p:nvPr/>
        </p:nvSpPr>
        <p:spPr bwMode="auto">
          <a:xfrm>
            <a:off x="503238" y="1341438"/>
            <a:ext cx="738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</a:pPr>
            <a:r>
              <a:rPr lang="en-GB" altLang="en-US" sz="1600" dirty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m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ore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independent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approach to study: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0" name="Text Box 68"/>
          <p:cNvSpPr txBox="1">
            <a:spLocks noChangeArrowheads="1"/>
          </p:cNvSpPr>
          <p:nvPr/>
        </p:nvSpPr>
        <p:spPr bwMode="auto">
          <a:xfrm>
            <a:off x="647565" y="2780184"/>
            <a:ext cx="601266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weekly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problem classes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replace tutorials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1" name="Text Box 68"/>
          <p:cNvSpPr txBox="1">
            <a:spLocks noChangeArrowheads="1"/>
          </p:cNvSpPr>
          <p:nvPr/>
        </p:nvSpPr>
        <p:spPr bwMode="auto">
          <a:xfrm>
            <a:off x="647564" y="3116734"/>
            <a:ext cx="738201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variety of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sources: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 lectures, notes, directed reading, own literature research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sp>
        <p:nvSpPr>
          <p:cNvPr id="12" name="Text Box 68"/>
          <p:cNvSpPr txBox="1">
            <a:spLocks noChangeArrowheads="1"/>
          </p:cNvSpPr>
          <p:nvPr/>
        </p:nvSpPr>
        <p:spPr bwMode="auto">
          <a:xfrm>
            <a:off x="647564" y="3476774"/>
            <a:ext cx="60126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5738" indent="-185738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30000"/>
              </a:spcBef>
              <a:buClr>
                <a:srgbClr val="FFCC66"/>
              </a:buClr>
              <a:buFontTx/>
              <a:buChar char="•"/>
            </a:pPr>
            <a:r>
              <a:rPr lang="en-GB" altLang="en-US" sz="1600" dirty="0">
                <a:solidFill>
                  <a:srgbClr val="CCCCFF"/>
                </a:solidFill>
                <a:latin typeface="Tahoma" pitchFamily="34" charset="0"/>
                <a:sym typeface="Symbol" pitchFamily="18" charset="2"/>
              </a:rPr>
              <a:t>c</a:t>
            </a:r>
            <a:r>
              <a:rPr lang="en-GB" altLang="en-US" sz="1600" dirty="0" smtClean="0">
                <a:solidFill>
                  <a:srgbClr val="CCCCFF"/>
                </a:solidFill>
                <a:latin typeface="Tahoma" pitchFamily="34" charset="0"/>
                <a:sym typeface="Symbol" pitchFamily="18" charset="2"/>
              </a:rPr>
              <a:t>oursework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 sample </a:t>
            </a:r>
            <a:r>
              <a:rPr lang="en-GB" altLang="en-US" sz="1600" dirty="0" smtClean="0">
                <a:solidFill>
                  <a:srgbClr val="CCCCFF"/>
                </a:solidFill>
                <a:latin typeface="Tahoma" pitchFamily="34" charset="0"/>
                <a:sym typeface="Symbol" pitchFamily="18" charset="2"/>
              </a:rPr>
              <a:t>marked; full </a:t>
            </a:r>
            <a:r>
              <a:rPr lang="en-GB" altLang="en-US" sz="1600" dirty="0" smtClean="0">
                <a:solidFill>
                  <a:srgbClr val="FFCC66"/>
                </a:solidFill>
                <a:latin typeface="Tahoma" pitchFamily="34" charset="0"/>
                <a:sym typeface="Symbol" pitchFamily="18" charset="2"/>
              </a:rPr>
              <a:t>model solutions </a:t>
            </a:r>
            <a:r>
              <a:rPr lang="en-GB" altLang="en-US" sz="1600" dirty="0" smtClean="0">
                <a:solidFill>
                  <a:schemeClr val="hlink"/>
                </a:solidFill>
                <a:latin typeface="Tahoma" pitchFamily="34" charset="0"/>
                <a:sym typeface="Symbol" pitchFamily="18" charset="2"/>
              </a:rPr>
              <a:t>provided</a:t>
            </a:r>
            <a:endParaRPr lang="en-GB" altLang="en-US" sz="1600" dirty="0">
              <a:solidFill>
                <a:schemeClr val="hlink"/>
              </a:solidFill>
              <a:latin typeface="Tahoma" pitchFamily="34" charset="0"/>
              <a:sym typeface="Symbol" pitchFamily="18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46113" y="4018347"/>
            <a:ext cx="4851868" cy="2831033"/>
            <a:chOff x="646113" y="4018347"/>
            <a:chExt cx="4851868" cy="283103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8719"/>
            <a:stretch/>
          </p:blipFill>
          <p:spPr>
            <a:xfrm>
              <a:off x="646113" y="4018347"/>
              <a:ext cx="4851868" cy="2831033"/>
            </a:xfrm>
            <a:prstGeom prst="rect">
              <a:avLst/>
            </a:prstGeom>
            <a:effectLst/>
          </p:spPr>
        </p:pic>
        <p:sp>
          <p:nvSpPr>
            <p:cNvPr id="14" name="Text Box 69"/>
            <p:cNvSpPr txBox="1">
              <a:spLocks noChangeArrowheads="1"/>
            </p:cNvSpPr>
            <p:nvPr/>
          </p:nvSpPr>
          <p:spPr bwMode="auto">
            <a:xfrm>
              <a:off x="3419872" y="4301334"/>
              <a:ext cx="133214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600" dirty="0" smtClean="0">
                  <a:solidFill>
                    <a:srgbClr val="C00000"/>
                  </a:solidFill>
                  <a:latin typeface="Buxton Sketch" panose="03080500000500000004" pitchFamily="66" charset="0"/>
                  <a:sym typeface="Symbol" pitchFamily="18" charset="2"/>
                </a:rPr>
                <a:t>Albert Ross</a:t>
              </a:r>
              <a:endParaRPr lang="en-GB" altLang="en-US" sz="1600" dirty="0">
                <a:solidFill>
                  <a:srgbClr val="C00000"/>
                </a:solidFill>
                <a:latin typeface="Buxton Sketch" panose="03080500000500000004" pitchFamily="66" charset="0"/>
                <a:sym typeface="Symbol" pitchFamily="18" charset="2"/>
              </a:endParaRPr>
            </a:p>
          </p:txBody>
        </p:sp>
        <p:sp>
          <p:nvSpPr>
            <p:cNvPr id="15" name="Text Box 69"/>
            <p:cNvSpPr txBox="1">
              <a:spLocks noChangeArrowheads="1"/>
            </p:cNvSpPr>
            <p:nvPr/>
          </p:nvSpPr>
          <p:spPr bwMode="auto">
            <a:xfrm>
              <a:off x="3792853" y="4461237"/>
              <a:ext cx="133214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600" dirty="0" smtClean="0">
                  <a:solidFill>
                    <a:srgbClr val="C00000"/>
                  </a:solidFill>
                  <a:latin typeface="Buxton Sketch" panose="03080500000500000004" pitchFamily="66" charset="0"/>
                  <a:sym typeface="Symbol" pitchFamily="18" charset="2"/>
                </a:rPr>
                <a:t>2718282</a:t>
              </a:r>
              <a:endParaRPr lang="en-GB" altLang="en-US" sz="1600" dirty="0">
                <a:solidFill>
                  <a:srgbClr val="C00000"/>
                </a:solidFill>
                <a:latin typeface="Buxton Sketch" panose="03080500000500000004" pitchFamily="66" charset="0"/>
                <a:sym typeface="Symbol" pitchFamily="18" charset="2"/>
              </a:endParaRPr>
            </a:p>
          </p:txBody>
        </p:sp>
        <p:sp>
          <p:nvSpPr>
            <p:cNvPr id="16" name="Text Box 69"/>
            <p:cNvSpPr txBox="1">
              <a:spLocks noChangeArrowheads="1"/>
            </p:cNvSpPr>
            <p:nvPr/>
          </p:nvSpPr>
          <p:spPr bwMode="auto">
            <a:xfrm>
              <a:off x="1231866" y="5570184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7" name="Text Box 69"/>
            <p:cNvSpPr txBox="1">
              <a:spLocks noChangeArrowheads="1"/>
            </p:cNvSpPr>
            <p:nvPr/>
          </p:nvSpPr>
          <p:spPr bwMode="auto">
            <a:xfrm>
              <a:off x="1736061" y="5526502"/>
              <a:ext cx="4236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28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</a:t>
              </a:r>
              <a:endParaRPr lang="en-GB" alt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8" name="Text Box 69"/>
            <p:cNvSpPr txBox="1">
              <a:spLocks noChangeArrowheads="1"/>
            </p:cNvSpPr>
            <p:nvPr/>
          </p:nvSpPr>
          <p:spPr bwMode="auto">
            <a:xfrm>
              <a:off x="2730497" y="5517189"/>
              <a:ext cx="38820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28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+</a:t>
              </a:r>
              <a:endParaRPr lang="en-GB" alt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>
              <a:off x="1474680" y="5578265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0" name="Text Box 69"/>
            <p:cNvSpPr txBox="1">
              <a:spLocks noChangeArrowheads="1"/>
            </p:cNvSpPr>
            <p:nvPr/>
          </p:nvSpPr>
          <p:spPr bwMode="auto">
            <a:xfrm>
              <a:off x="1978736" y="5526502"/>
              <a:ext cx="4236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28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</a:t>
              </a:r>
              <a:endParaRPr lang="en-GB" alt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1" name="Text Box 69"/>
            <p:cNvSpPr txBox="1">
              <a:spLocks noChangeArrowheads="1"/>
            </p:cNvSpPr>
            <p:nvPr/>
          </p:nvSpPr>
          <p:spPr bwMode="auto">
            <a:xfrm>
              <a:off x="2231879" y="5526502"/>
              <a:ext cx="4236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28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</a:t>
              </a:r>
              <a:endParaRPr lang="en-GB" alt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2" name="Text Box 69"/>
            <p:cNvSpPr txBox="1">
              <a:spLocks noChangeArrowheads="1"/>
            </p:cNvSpPr>
            <p:nvPr/>
          </p:nvSpPr>
          <p:spPr bwMode="auto">
            <a:xfrm>
              <a:off x="2451021" y="5570184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3" name="Text Box 69"/>
            <p:cNvSpPr txBox="1">
              <a:spLocks noChangeArrowheads="1"/>
            </p:cNvSpPr>
            <p:nvPr/>
          </p:nvSpPr>
          <p:spPr bwMode="auto">
            <a:xfrm>
              <a:off x="1231866" y="5965356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1474680" y="5973437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7" name="Text Box 69"/>
            <p:cNvSpPr txBox="1">
              <a:spLocks noChangeArrowheads="1"/>
            </p:cNvSpPr>
            <p:nvPr/>
          </p:nvSpPr>
          <p:spPr bwMode="auto">
            <a:xfrm>
              <a:off x="1978736" y="5921674"/>
              <a:ext cx="4236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28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</a:t>
              </a:r>
              <a:endParaRPr lang="en-GB" alt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29" name="Text Box 69"/>
            <p:cNvSpPr txBox="1">
              <a:spLocks noChangeArrowheads="1"/>
            </p:cNvSpPr>
            <p:nvPr/>
          </p:nvSpPr>
          <p:spPr bwMode="auto">
            <a:xfrm>
              <a:off x="2231879" y="5921674"/>
              <a:ext cx="42366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2800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</a:t>
              </a:r>
              <a:endParaRPr lang="en-GB" altLang="en-US" sz="28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30" name="Text Box 69"/>
            <p:cNvSpPr txBox="1">
              <a:spLocks noChangeArrowheads="1"/>
            </p:cNvSpPr>
            <p:nvPr/>
          </p:nvSpPr>
          <p:spPr bwMode="auto">
            <a:xfrm>
              <a:off x="2451021" y="5965356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31" name="Text Box 69"/>
            <p:cNvSpPr txBox="1">
              <a:spLocks noChangeArrowheads="1"/>
            </p:cNvSpPr>
            <p:nvPr/>
          </p:nvSpPr>
          <p:spPr bwMode="auto">
            <a:xfrm>
              <a:off x="1723032" y="5968661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32" name="Text Box 69"/>
            <p:cNvSpPr txBox="1">
              <a:spLocks noChangeArrowheads="1"/>
            </p:cNvSpPr>
            <p:nvPr/>
          </p:nvSpPr>
          <p:spPr bwMode="auto">
            <a:xfrm>
              <a:off x="2699164" y="5973342"/>
              <a:ext cx="504056" cy="4196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dirty="0" smtClean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</a:t>
              </a:r>
              <a:endParaRPr lang="en-GB" altLang="en-US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endParaRPr>
            </a:p>
          </p:txBody>
        </p:sp>
        <p:sp>
          <p:nvSpPr>
            <p:cNvPr id="33" name="Text Box 69"/>
            <p:cNvSpPr txBox="1">
              <a:spLocks noChangeArrowheads="1"/>
            </p:cNvSpPr>
            <p:nvPr/>
          </p:nvSpPr>
          <p:spPr bwMode="auto">
            <a:xfrm>
              <a:off x="2962499" y="5619837"/>
              <a:ext cx="2257573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400" dirty="0" smtClean="0">
                  <a:solidFill>
                    <a:schemeClr val="accent6"/>
                  </a:solidFill>
                  <a:latin typeface="Buxton Sketch" panose="03080500000500000004" pitchFamily="66" charset="0"/>
                  <a:sym typeface="Symbol" pitchFamily="18" charset="2"/>
                </a:rPr>
                <a:t>More formal derivations, please</a:t>
              </a:r>
              <a:endParaRPr lang="en-GB" altLang="en-US" sz="1400" dirty="0">
                <a:solidFill>
                  <a:schemeClr val="accent6"/>
                </a:solidFill>
                <a:latin typeface="Buxton Sketch" panose="03080500000500000004" pitchFamily="66" charset="0"/>
                <a:sym typeface="Symbol" pitchFamily="18" charset="2"/>
              </a:endParaRPr>
            </a:p>
          </p:txBody>
        </p:sp>
        <p:sp>
          <p:nvSpPr>
            <p:cNvPr id="34" name="Text Box 69"/>
            <p:cNvSpPr txBox="1">
              <a:spLocks noChangeArrowheads="1"/>
            </p:cNvSpPr>
            <p:nvPr/>
          </p:nvSpPr>
          <p:spPr bwMode="auto">
            <a:xfrm>
              <a:off x="2982726" y="6026831"/>
              <a:ext cx="205673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400" dirty="0" smtClean="0">
                  <a:solidFill>
                    <a:schemeClr val="accent6"/>
                  </a:solidFill>
                  <a:latin typeface="Buxton Sketch" panose="03080500000500000004" pitchFamily="66" charset="0"/>
                  <a:sym typeface="Symbol" pitchFamily="18" charset="2"/>
                </a:rPr>
                <a:t>Assumptions much better!</a:t>
              </a:r>
              <a:endParaRPr lang="en-GB" altLang="en-US" sz="1400" dirty="0">
                <a:solidFill>
                  <a:schemeClr val="accent6"/>
                </a:solidFill>
                <a:latin typeface="Buxton Sketch" panose="03080500000500000004" pitchFamily="66" charset="0"/>
                <a:sym typeface="Symbol" pitchFamily="18" charset="2"/>
              </a:endParaRPr>
            </a:p>
          </p:txBody>
        </p:sp>
        <p:sp>
          <p:nvSpPr>
            <p:cNvPr id="35" name="Text Box 69"/>
            <p:cNvSpPr txBox="1">
              <a:spLocks noChangeArrowheads="1"/>
            </p:cNvSpPr>
            <p:nvPr/>
          </p:nvSpPr>
          <p:spPr bwMode="auto">
            <a:xfrm>
              <a:off x="5008524" y="6029300"/>
              <a:ext cx="35556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400" dirty="0" smtClean="0">
                  <a:solidFill>
                    <a:schemeClr val="accent6"/>
                  </a:solidFill>
                  <a:latin typeface="Buxton Sketch" panose="03080500000500000004" pitchFamily="66" charset="0"/>
                  <a:sym typeface="Symbol" pitchFamily="18" charset="2"/>
                </a:rPr>
                <a:t>₧</a:t>
              </a:r>
              <a:endParaRPr lang="en-GB" altLang="en-US" sz="1400" dirty="0">
                <a:solidFill>
                  <a:schemeClr val="accent6"/>
                </a:solidFill>
                <a:latin typeface="Buxton Sketch" panose="03080500000500000004" pitchFamily="66" charset="0"/>
                <a:sym typeface="Symbol" pitchFamily="18" charset="2"/>
              </a:endParaRPr>
            </a:p>
          </p:txBody>
        </p:sp>
        <p:sp>
          <p:nvSpPr>
            <p:cNvPr id="36" name="Text Box 69"/>
            <p:cNvSpPr txBox="1">
              <a:spLocks noChangeArrowheads="1"/>
            </p:cNvSpPr>
            <p:nvPr/>
          </p:nvSpPr>
          <p:spPr bwMode="auto">
            <a:xfrm>
              <a:off x="5033238" y="5622306"/>
              <a:ext cx="355564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185738" indent="-185738"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algn="l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indent="0">
                <a:spcBef>
                  <a:spcPct val="30000"/>
                </a:spcBef>
                <a:buClr>
                  <a:srgbClr val="FFCC66"/>
                </a:buClr>
              </a:pPr>
              <a:r>
                <a:rPr lang="en-GB" altLang="en-US" sz="1400" dirty="0" smtClean="0">
                  <a:solidFill>
                    <a:schemeClr val="accent6"/>
                  </a:solidFill>
                  <a:latin typeface="Buxton Sketch" panose="03080500000500000004" pitchFamily="66" charset="0"/>
                  <a:sym typeface="Symbol" pitchFamily="18" charset="2"/>
                </a:rPr>
                <a:t>ﬁ</a:t>
              </a:r>
              <a:endParaRPr lang="en-GB" altLang="en-US" sz="1400" dirty="0">
                <a:solidFill>
                  <a:schemeClr val="accent6"/>
                </a:solidFill>
                <a:latin typeface="Buxton Sketch" panose="03080500000500000004" pitchFamily="66" charset="0"/>
                <a:sym typeface="Symbol" pitchFamily="18" charset="2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6" y="4137871"/>
            <a:ext cx="2201516" cy="268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4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4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4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88" grpId="0"/>
      <p:bldP spid="747589" grpId="0"/>
      <p:bldP spid="747590" grpId="0"/>
      <p:bldP spid="747592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26720</TotalTime>
  <Words>996</Words>
  <Application>Microsoft Office PowerPoint</Application>
  <PresentationFormat>On-screen Show (4:3)</PresentationFormat>
  <Paragraphs>220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Buxton Sketch</vt:lpstr>
      <vt:lpstr>Calibri</vt:lpstr>
      <vt:lpstr>Chinacat</vt:lpstr>
      <vt:lpstr>Gill Sans MT</vt:lpstr>
      <vt:lpstr>Symbol</vt:lpstr>
      <vt:lpstr>Tahoma</vt:lpstr>
      <vt:lpstr>Times New Roman</vt:lpstr>
      <vt:lpstr>Wingdings</vt:lpstr>
      <vt:lpstr>Struttura predefinita</vt:lpstr>
      <vt:lpstr>Office Theme</vt:lpstr>
      <vt:lpstr>PowerPoint Presentation</vt:lpstr>
      <vt:lpstr>Helicopter dynamics</vt:lpstr>
      <vt:lpstr>Bicycle dynamics</vt:lpstr>
      <vt:lpstr>Inclined planes</vt:lpstr>
      <vt:lpstr>Pianoforte</vt:lpstr>
      <vt:lpstr>Principles of Classical Mechanics</vt:lpstr>
      <vt:lpstr>Classical Mechanics</vt:lpstr>
      <vt:lpstr>Classical Mechanics</vt:lpstr>
      <vt:lpstr>MPhys/BSc second year</vt:lpstr>
      <vt:lpstr>Classical Mechanics resources</vt:lpstr>
      <vt:lpstr>Classical Mechanics ‘feedback’</vt:lpstr>
      <vt:lpstr>Textbooks</vt:lpstr>
      <vt:lpstr>Pythagoras’ theorem</vt:lpstr>
      <vt:lpstr>Join flagship programme: MPhys with year in experimental research   Positions are still open for experimental projects to start in October 2020 (or later) </vt:lpstr>
    </vt:vector>
  </TitlesOfParts>
  <Company>University of Southampton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Mechanics PHYS2006</dc:title>
  <dc:creator>Tim Freegarde</dc:creator>
  <cp:lastModifiedBy>Freegarde T.</cp:lastModifiedBy>
  <cp:revision>1348</cp:revision>
  <cp:lastPrinted>2019-09-30T12:07:59Z</cp:lastPrinted>
  <dcterms:created xsi:type="dcterms:W3CDTF">2002-04-08T10:47:19Z</dcterms:created>
  <dcterms:modified xsi:type="dcterms:W3CDTF">2019-09-30T12:54:14Z</dcterms:modified>
</cp:coreProperties>
</file>